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Default Extension="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311" r:id="rId2"/>
    <p:sldId id="258" r:id="rId3"/>
    <p:sldId id="259" r:id="rId4"/>
    <p:sldId id="260" r:id="rId5"/>
    <p:sldId id="273" r:id="rId6"/>
    <p:sldId id="262" r:id="rId7"/>
    <p:sldId id="308" r:id="rId8"/>
    <p:sldId id="309" r:id="rId9"/>
    <p:sldId id="310" r:id="rId10"/>
    <p:sldId id="263" r:id="rId11"/>
    <p:sldId id="264" r:id="rId12"/>
    <p:sldId id="265" r:id="rId13"/>
    <p:sldId id="266" r:id="rId14"/>
    <p:sldId id="267" r:id="rId15"/>
    <p:sldId id="268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8" r:id="rId26"/>
    <p:sldId id="289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300" r:id="rId36"/>
    <p:sldId id="301" r:id="rId37"/>
    <p:sldId id="302" r:id="rId38"/>
    <p:sldId id="303" r:id="rId39"/>
    <p:sldId id="304" r:id="rId40"/>
    <p:sldId id="306" r:id="rId41"/>
    <p:sldId id="307" r:id="rId42"/>
    <p:sldId id="285" r:id="rId43"/>
    <p:sldId id="286" r:id="rId44"/>
    <p:sldId id="287" r:id="rId45"/>
    <p:sldId id="270" r:id="rId46"/>
    <p:sldId id="271" r:id="rId47"/>
    <p:sldId id="272" r:id="rId48"/>
    <p:sldId id="274" r:id="rId49"/>
    <p:sldId id="275" r:id="rId50"/>
  </p:sldIdLst>
  <p:sldSz cx="9144000" cy="6858000" type="screen4x3"/>
  <p:notesSz cx="6858000" cy="9144000"/>
  <p:embeddedFontLs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Vrinda" pitchFamily="34" charset="0"/>
      <p:regular r:id="rId56"/>
      <p:bold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E9F05D-9CCE-4784-81B9-79FBB2ADE05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733FA9-782A-48A2-A63C-A72C2920584C}">
      <dgm:prSet phldrT="[Text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bn-BD" sz="3600" b="1" dirty="0" smtClean="0">
              <a:latin typeface="NikoshBAN" pitchFamily="2" charset="0"/>
              <a:cs typeface="NikoshBAN" pitchFamily="2" charset="0"/>
            </a:rPr>
            <a:t>* </a:t>
          </a:r>
          <a:r>
            <a:rPr lang="bn-BD" sz="2800" b="1" dirty="0" smtClean="0">
              <a:latin typeface="NikoshBAN" pitchFamily="2" charset="0"/>
              <a:cs typeface="NikoshBAN" pitchFamily="2" charset="0"/>
            </a:rPr>
            <a:t>শিক্ষায় কীভাবে ইন্টারনেট ব্যবহার করা যায় তা বলতে </a:t>
          </a:r>
          <a:r>
            <a:rPr lang="en-US" sz="2800" b="1" dirty="0" err="1" smtClean="0">
              <a:latin typeface="NikoshBAN" pitchFamily="2" charset="0"/>
              <a:cs typeface="NikoshBAN" pitchFamily="2" charset="0"/>
            </a:rPr>
            <a:t>পারবে</a:t>
          </a:r>
          <a:r>
            <a:rPr lang="en-US" sz="2800" b="1" dirty="0" smtClean="0">
              <a:latin typeface="NikoshBAN" pitchFamily="2" charset="0"/>
              <a:cs typeface="NikoshBAN" pitchFamily="2" charset="0"/>
            </a:rPr>
            <a:t>।</a:t>
          </a:r>
          <a:endParaRPr lang="en-US" sz="2800" dirty="0"/>
        </a:p>
      </dgm:t>
    </dgm:pt>
    <dgm:pt modelId="{7AEE7E08-4FD1-4C3D-A282-8882A183892D}" type="parTrans" cxnId="{282274E0-215C-4FAD-96C2-DA5B43180820}">
      <dgm:prSet/>
      <dgm:spPr/>
      <dgm:t>
        <a:bodyPr/>
        <a:lstStyle/>
        <a:p>
          <a:endParaRPr lang="en-US"/>
        </a:p>
      </dgm:t>
    </dgm:pt>
    <dgm:pt modelId="{1698E900-D9B8-426A-8AB5-9F5F718F6AE2}" type="sibTrans" cxnId="{282274E0-215C-4FAD-96C2-DA5B43180820}">
      <dgm:prSet/>
      <dgm:spPr/>
      <dgm:t>
        <a:bodyPr/>
        <a:lstStyle/>
        <a:p>
          <a:endParaRPr lang="en-US"/>
        </a:p>
      </dgm:t>
    </dgm:pt>
    <dgm:pt modelId="{565EB04C-03EA-425F-A2D6-A5C450905654}">
      <dgm:prSet phldrT="[Text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bn-BD" sz="2400" b="1" dirty="0" smtClean="0">
              <a:latin typeface="NikoshBAN" pitchFamily="2" charset="0"/>
              <a:cs typeface="NikoshBAN" pitchFamily="2" charset="0"/>
            </a:rPr>
            <a:t>*</a:t>
          </a:r>
          <a:r>
            <a:rPr lang="en-US" sz="2400" b="1" dirty="0" err="1" smtClean="0">
              <a:latin typeface="NikoshBAN" pitchFamily="2" charset="0"/>
              <a:cs typeface="NikoshBAN" pitchFamily="2" charset="0"/>
            </a:rPr>
            <a:t>সুবিধাগুলো</a:t>
          </a:r>
          <a:r>
            <a:rPr lang="bn-BD" sz="2400" b="1" dirty="0" smtClean="0">
              <a:latin typeface="NikoshBAN" pitchFamily="2" charset="0"/>
              <a:cs typeface="NikoshBAN" pitchFamily="2" charset="0"/>
            </a:rPr>
            <a:t> ব্যাখ্যা করতে পারবে।শিক্ষায় ইন্টারনেট </a:t>
          </a:r>
          <a:r>
            <a:rPr lang="bn-BD" sz="2800" b="1" dirty="0" smtClean="0">
              <a:latin typeface="NikoshBAN" pitchFamily="2" charset="0"/>
              <a:cs typeface="NikoshBAN" pitchFamily="2" charset="0"/>
            </a:rPr>
            <a:t>ব্যবহারের </a:t>
          </a:r>
          <a:endParaRPr lang="en-US" sz="2800" dirty="0"/>
        </a:p>
      </dgm:t>
    </dgm:pt>
    <dgm:pt modelId="{87B727D0-EA5C-4B43-888F-029A2AE00456}" type="parTrans" cxnId="{258E2BD6-2AD3-4330-A8A6-03AA639B4062}">
      <dgm:prSet/>
      <dgm:spPr/>
      <dgm:t>
        <a:bodyPr/>
        <a:lstStyle/>
        <a:p>
          <a:endParaRPr lang="en-US"/>
        </a:p>
      </dgm:t>
    </dgm:pt>
    <dgm:pt modelId="{04D4B9C9-80F8-41A2-BE63-AFD3B3808139}" type="sibTrans" cxnId="{258E2BD6-2AD3-4330-A8A6-03AA639B4062}">
      <dgm:prSet/>
      <dgm:spPr/>
      <dgm:t>
        <a:bodyPr/>
        <a:lstStyle/>
        <a:p>
          <a:endParaRPr lang="en-US"/>
        </a:p>
      </dgm:t>
    </dgm:pt>
    <dgm:pt modelId="{A470BEE6-6450-4663-B7D6-A65A2A287B16}">
      <dgm:prSet phldrT="[Text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bn-BD" sz="2800" b="1" dirty="0" smtClean="0">
              <a:latin typeface="NikoshBAN" pitchFamily="2" charset="0"/>
              <a:cs typeface="NikoshBAN" pitchFamily="2" charset="0"/>
            </a:rPr>
            <a:t>*ইন্টারনেট ব্যবহার গাইড বইয়ের ব্যবহারকে কিভাব নিরুৎসাহিত করছে  তা বর্ণনা করতে পারবে।</a:t>
          </a:r>
          <a:endParaRPr lang="en-US" sz="2800" dirty="0"/>
        </a:p>
      </dgm:t>
    </dgm:pt>
    <dgm:pt modelId="{86FAA22F-E025-474B-9C1A-1683498A6121}" type="parTrans" cxnId="{C154CF2E-776C-417E-9516-97B2F3E0668F}">
      <dgm:prSet/>
      <dgm:spPr/>
      <dgm:t>
        <a:bodyPr/>
        <a:lstStyle/>
        <a:p>
          <a:endParaRPr lang="en-US"/>
        </a:p>
      </dgm:t>
    </dgm:pt>
    <dgm:pt modelId="{CC081AB0-2522-4675-934F-F964DB175F8E}" type="sibTrans" cxnId="{C154CF2E-776C-417E-9516-97B2F3E0668F}">
      <dgm:prSet/>
      <dgm:spPr/>
      <dgm:t>
        <a:bodyPr/>
        <a:lstStyle/>
        <a:p>
          <a:endParaRPr lang="en-US"/>
        </a:p>
      </dgm:t>
    </dgm:pt>
    <dgm:pt modelId="{81D1B9EF-D838-44AB-9A69-0B69259E82FD}" type="pres">
      <dgm:prSet presAssocID="{70E9F05D-9CCE-4784-81B9-79FBB2ADE05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4839D9-AA00-4491-941E-712E9C03A0E6}" type="pres">
      <dgm:prSet presAssocID="{70E9F05D-9CCE-4784-81B9-79FBB2ADE05A}" presName="dummyMaxCanvas" presStyleCnt="0">
        <dgm:presLayoutVars/>
      </dgm:prSet>
      <dgm:spPr/>
    </dgm:pt>
    <dgm:pt modelId="{6CEFB376-53FF-43BE-9A5A-F6EAEFD6EFDD}" type="pres">
      <dgm:prSet presAssocID="{70E9F05D-9CCE-4784-81B9-79FBB2ADE05A}" presName="ThreeNodes_1" presStyleLbl="node1" presStyleIdx="0" presStyleCnt="3" custScaleX="117647" custLinFactNeighborX="8824" custLinFactNeighborY="12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B92ACA-0144-4193-ADC2-769D3666D941}" type="pres">
      <dgm:prSet presAssocID="{70E9F05D-9CCE-4784-81B9-79FBB2ADE05A}" presName="ThreeNodes_2" presStyleLbl="node1" presStyleIdx="1" presStyleCnt="3" custScaleX="117647" custLinFactNeighborX="0" custLinFactNeighborY="-5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45CABE-6299-4C4C-93FF-7F6EB0CDEFC5}" type="pres">
      <dgm:prSet presAssocID="{70E9F05D-9CCE-4784-81B9-79FBB2ADE05A}" presName="ThreeNodes_3" presStyleLbl="node1" presStyleIdx="2" presStyleCnt="3" custScaleX="117647" custLinFactNeighborX="-20588" custLinFactNeighborY="-208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38920-C4FF-4ACC-9A32-A36E67CAE710}" type="pres">
      <dgm:prSet presAssocID="{70E9F05D-9CCE-4784-81B9-79FBB2ADE05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3F34A-4293-4E59-A095-9F544A09E237}" type="pres">
      <dgm:prSet presAssocID="{70E9F05D-9CCE-4784-81B9-79FBB2ADE05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DF686-0638-47B9-BBAD-18C6B1BA7C66}" type="pres">
      <dgm:prSet presAssocID="{70E9F05D-9CCE-4784-81B9-79FBB2ADE05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1A2D5B-95E9-4CDD-BAE5-3EDB17AE9D01}" type="pres">
      <dgm:prSet presAssocID="{70E9F05D-9CCE-4784-81B9-79FBB2ADE05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A56BA-2519-42AE-99F1-189D2C534680}" type="pres">
      <dgm:prSet presAssocID="{70E9F05D-9CCE-4784-81B9-79FBB2ADE05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CC67C2-87F6-458D-809B-531C9E53CDEC}" type="presOf" srcId="{E1733FA9-782A-48A2-A63C-A72C2920584C}" destId="{790DF686-0638-47B9-BBAD-18C6B1BA7C66}" srcOrd="1" destOrd="0" presId="urn:microsoft.com/office/officeart/2005/8/layout/vProcess5"/>
    <dgm:cxn modelId="{DCDF3160-A031-44F3-9A11-CD9D2FA3AFC0}" type="presOf" srcId="{565EB04C-03EA-425F-A2D6-A5C450905654}" destId="{701A2D5B-95E9-4CDD-BAE5-3EDB17AE9D01}" srcOrd="1" destOrd="0" presId="urn:microsoft.com/office/officeart/2005/8/layout/vProcess5"/>
    <dgm:cxn modelId="{B1EAF7DC-C917-4CDE-B0B7-501BE1D74755}" type="presOf" srcId="{A470BEE6-6450-4663-B7D6-A65A2A287B16}" destId="{5F45CABE-6299-4C4C-93FF-7F6EB0CDEFC5}" srcOrd="0" destOrd="0" presId="urn:microsoft.com/office/officeart/2005/8/layout/vProcess5"/>
    <dgm:cxn modelId="{282274E0-215C-4FAD-96C2-DA5B43180820}" srcId="{70E9F05D-9CCE-4784-81B9-79FBB2ADE05A}" destId="{E1733FA9-782A-48A2-A63C-A72C2920584C}" srcOrd="0" destOrd="0" parTransId="{7AEE7E08-4FD1-4C3D-A282-8882A183892D}" sibTransId="{1698E900-D9B8-426A-8AB5-9F5F718F6AE2}"/>
    <dgm:cxn modelId="{28A3B417-48EC-47EF-A3F5-05CDB1DADE60}" type="presOf" srcId="{565EB04C-03EA-425F-A2D6-A5C450905654}" destId="{B2B92ACA-0144-4193-ADC2-769D3666D941}" srcOrd="0" destOrd="0" presId="urn:microsoft.com/office/officeart/2005/8/layout/vProcess5"/>
    <dgm:cxn modelId="{BE83566E-9560-44E9-A8AC-00B4CEF0747B}" type="presOf" srcId="{04D4B9C9-80F8-41A2-BE63-AFD3B3808139}" destId="{60E3F34A-4293-4E59-A095-9F544A09E237}" srcOrd="0" destOrd="0" presId="urn:microsoft.com/office/officeart/2005/8/layout/vProcess5"/>
    <dgm:cxn modelId="{C154CF2E-776C-417E-9516-97B2F3E0668F}" srcId="{70E9F05D-9CCE-4784-81B9-79FBB2ADE05A}" destId="{A470BEE6-6450-4663-B7D6-A65A2A287B16}" srcOrd="2" destOrd="0" parTransId="{86FAA22F-E025-474B-9C1A-1683498A6121}" sibTransId="{CC081AB0-2522-4675-934F-F964DB175F8E}"/>
    <dgm:cxn modelId="{BE642B9B-11B0-42C7-BC1C-4DC71B1E26AF}" type="presOf" srcId="{A470BEE6-6450-4663-B7D6-A65A2A287B16}" destId="{DDAA56BA-2519-42AE-99F1-189D2C534680}" srcOrd="1" destOrd="0" presId="urn:microsoft.com/office/officeart/2005/8/layout/vProcess5"/>
    <dgm:cxn modelId="{975BA51B-E22A-466E-8D99-7805F8EDDE15}" type="presOf" srcId="{70E9F05D-9CCE-4784-81B9-79FBB2ADE05A}" destId="{81D1B9EF-D838-44AB-9A69-0B69259E82FD}" srcOrd="0" destOrd="0" presId="urn:microsoft.com/office/officeart/2005/8/layout/vProcess5"/>
    <dgm:cxn modelId="{A50DAFA5-7C93-4AE1-A8D3-52E460D3567A}" type="presOf" srcId="{1698E900-D9B8-426A-8AB5-9F5F718F6AE2}" destId="{56B38920-C4FF-4ACC-9A32-A36E67CAE710}" srcOrd="0" destOrd="0" presId="urn:microsoft.com/office/officeart/2005/8/layout/vProcess5"/>
    <dgm:cxn modelId="{20ECDC4B-856D-4B30-9C23-58807AAEDB21}" type="presOf" srcId="{E1733FA9-782A-48A2-A63C-A72C2920584C}" destId="{6CEFB376-53FF-43BE-9A5A-F6EAEFD6EFDD}" srcOrd="0" destOrd="0" presId="urn:microsoft.com/office/officeart/2005/8/layout/vProcess5"/>
    <dgm:cxn modelId="{258E2BD6-2AD3-4330-A8A6-03AA639B4062}" srcId="{70E9F05D-9CCE-4784-81B9-79FBB2ADE05A}" destId="{565EB04C-03EA-425F-A2D6-A5C450905654}" srcOrd="1" destOrd="0" parTransId="{87B727D0-EA5C-4B43-888F-029A2AE00456}" sibTransId="{04D4B9C9-80F8-41A2-BE63-AFD3B3808139}"/>
    <dgm:cxn modelId="{F1EDD77B-D065-4DE9-82A1-879E71CEC466}" type="presParOf" srcId="{81D1B9EF-D838-44AB-9A69-0B69259E82FD}" destId="{7F4839D9-AA00-4491-941E-712E9C03A0E6}" srcOrd="0" destOrd="0" presId="urn:microsoft.com/office/officeart/2005/8/layout/vProcess5"/>
    <dgm:cxn modelId="{E19C80E4-A9B1-4553-92F9-B5BCF95B5796}" type="presParOf" srcId="{81D1B9EF-D838-44AB-9A69-0B69259E82FD}" destId="{6CEFB376-53FF-43BE-9A5A-F6EAEFD6EFDD}" srcOrd="1" destOrd="0" presId="urn:microsoft.com/office/officeart/2005/8/layout/vProcess5"/>
    <dgm:cxn modelId="{9C633A35-50E5-4712-972B-5E52BF0D9EFC}" type="presParOf" srcId="{81D1B9EF-D838-44AB-9A69-0B69259E82FD}" destId="{B2B92ACA-0144-4193-ADC2-769D3666D941}" srcOrd="2" destOrd="0" presId="urn:microsoft.com/office/officeart/2005/8/layout/vProcess5"/>
    <dgm:cxn modelId="{3997A378-5488-4F83-9B73-FC3F7AF2D5E9}" type="presParOf" srcId="{81D1B9EF-D838-44AB-9A69-0B69259E82FD}" destId="{5F45CABE-6299-4C4C-93FF-7F6EB0CDEFC5}" srcOrd="3" destOrd="0" presId="urn:microsoft.com/office/officeart/2005/8/layout/vProcess5"/>
    <dgm:cxn modelId="{4B9BE75D-50E6-45BA-9FE0-10DEA28EE631}" type="presParOf" srcId="{81D1B9EF-D838-44AB-9A69-0B69259E82FD}" destId="{56B38920-C4FF-4ACC-9A32-A36E67CAE710}" srcOrd="4" destOrd="0" presId="urn:microsoft.com/office/officeart/2005/8/layout/vProcess5"/>
    <dgm:cxn modelId="{76BFFFD2-C986-498A-BA2A-73F84F5E045D}" type="presParOf" srcId="{81D1B9EF-D838-44AB-9A69-0B69259E82FD}" destId="{60E3F34A-4293-4E59-A095-9F544A09E237}" srcOrd="5" destOrd="0" presId="urn:microsoft.com/office/officeart/2005/8/layout/vProcess5"/>
    <dgm:cxn modelId="{DCD2521E-E4A6-496D-9457-D2FFEB2049E9}" type="presParOf" srcId="{81D1B9EF-D838-44AB-9A69-0B69259E82FD}" destId="{790DF686-0638-47B9-BBAD-18C6B1BA7C66}" srcOrd="6" destOrd="0" presId="urn:microsoft.com/office/officeart/2005/8/layout/vProcess5"/>
    <dgm:cxn modelId="{10EBEC66-FC0D-495E-8995-9B26CBD0E0F7}" type="presParOf" srcId="{81D1B9EF-D838-44AB-9A69-0B69259E82FD}" destId="{701A2D5B-95E9-4CDD-BAE5-3EDB17AE9D01}" srcOrd="7" destOrd="0" presId="urn:microsoft.com/office/officeart/2005/8/layout/vProcess5"/>
    <dgm:cxn modelId="{DD5EC0F8-84F5-439F-9C39-9BC6E6C5BEF8}" type="presParOf" srcId="{81D1B9EF-D838-44AB-9A69-0B69259E82FD}" destId="{DDAA56BA-2519-42AE-99F1-189D2C534680}" srcOrd="8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74AD9D-F74E-454A-8400-5E0EAB370F7D}" type="doc">
      <dgm:prSet loTypeId="urn:microsoft.com/office/officeart/2005/8/layout/hProcess10#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7F5A8A-C3D2-41F4-9FC1-F2D4F9400A22}">
      <dgm:prSet phldrT="[Text]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bn-IN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বিজ্ঞান ক্লাব</a:t>
          </a:r>
          <a:endParaRPr lang="en-US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05DE2290-C2E6-406F-86DF-68578DAC15FC}" type="parTrans" cxnId="{1C8F51F7-83C0-4AA8-B586-F8066518B930}">
      <dgm:prSet/>
      <dgm:spPr/>
      <dgm:t>
        <a:bodyPr/>
        <a:lstStyle/>
        <a:p>
          <a:endParaRPr lang="en-US"/>
        </a:p>
      </dgm:t>
    </dgm:pt>
    <dgm:pt modelId="{4807EF8F-6F63-4CA3-90E3-78EB00420C04}" type="sibTrans" cxnId="{1C8F51F7-83C0-4AA8-B586-F8066518B930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4153E52C-3F57-4C11-A8C6-E7563B535D8F}">
      <dgm:prSet phldrT="[Text]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bn-IN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গণিত ক্লাব</a:t>
          </a:r>
          <a:endParaRPr lang="en-US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8369D6E2-147E-4FDB-BC4F-327A571FE9B7}" type="parTrans" cxnId="{D62B5F06-9F5E-47C9-99E4-1BC786D7FE0D}">
      <dgm:prSet/>
      <dgm:spPr/>
      <dgm:t>
        <a:bodyPr/>
        <a:lstStyle/>
        <a:p>
          <a:endParaRPr lang="en-US"/>
        </a:p>
      </dgm:t>
    </dgm:pt>
    <dgm:pt modelId="{91862058-E0EE-470E-AFB9-B3A24947E399}" type="sibTrans" cxnId="{D62B5F06-9F5E-47C9-99E4-1BC786D7FE0D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FD567AA0-6594-4D23-B046-A7D284F55C7B}">
      <dgm:prSet phldrT="[Text]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bn-IN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সাহিত্য ক্লাব</a:t>
          </a:r>
          <a:endParaRPr lang="en-US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C5E566F5-5435-433F-B3A3-1CE1C64F8ACA}" type="parTrans" cxnId="{55702C9D-039A-4FDC-9848-A5E5674FA635}">
      <dgm:prSet/>
      <dgm:spPr/>
      <dgm:t>
        <a:bodyPr/>
        <a:lstStyle/>
        <a:p>
          <a:endParaRPr lang="en-US"/>
        </a:p>
      </dgm:t>
    </dgm:pt>
    <dgm:pt modelId="{00FD3F46-5C28-48D3-967D-67240314B5B4}" type="sibTrans" cxnId="{55702C9D-039A-4FDC-9848-A5E5674FA635}">
      <dgm:prSet/>
      <dgm:spPr/>
      <dgm:t>
        <a:bodyPr/>
        <a:lstStyle/>
        <a:p>
          <a:endParaRPr lang="en-US"/>
        </a:p>
      </dgm:t>
    </dgm:pt>
    <dgm:pt modelId="{A794DDFD-DDF3-47CE-9182-88FCE472A26A}" type="pres">
      <dgm:prSet presAssocID="{5E74AD9D-F74E-454A-8400-5E0EAB370F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428391-D0E0-4EE2-BD26-C8E5B6CEE8EF}" type="pres">
      <dgm:prSet presAssocID="{397F5A8A-C3D2-41F4-9FC1-F2D4F9400A22}" presName="composite" presStyleCnt="0"/>
      <dgm:spPr/>
    </dgm:pt>
    <dgm:pt modelId="{1EA4407B-A8EB-4A88-AA4A-CFDF3C1D348D}" type="pres">
      <dgm:prSet presAssocID="{397F5A8A-C3D2-41F4-9FC1-F2D4F9400A22}" presName="imagSh" presStyleLbl="bgImgPlace1" presStyleIdx="0" presStyleCnt="3" custScaleX="127517" custScaleY="1162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E3FF2F80-BAC1-4F15-B59D-16AE30862BE5}" type="pres">
      <dgm:prSet presAssocID="{397F5A8A-C3D2-41F4-9FC1-F2D4F9400A22}" presName="txNode" presStyleLbl="node1" presStyleIdx="0" presStyleCnt="3" custScaleX="117177" custScaleY="34027" custLinFactNeighborX="757" custLinFactNeighborY="155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EF4E21-D313-47D7-AF74-BAD981A500D9}" type="pres">
      <dgm:prSet presAssocID="{4807EF8F-6F63-4CA3-90E3-78EB00420C0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EE6F1C93-0C1C-4220-BEE5-263370199B3E}" type="pres">
      <dgm:prSet presAssocID="{4807EF8F-6F63-4CA3-90E3-78EB00420C04}" presName="connTx" presStyleLbl="sibTrans2D1" presStyleIdx="0" presStyleCnt="2"/>
      <dgm:spPr/>
      <dgm:t>
        <a:bodyPr/>
        <a:lstStyle/>
        <a:p>
          <a:endParaRPr lang="en-US"/>
        </a:p>
      </dgm:t>
    </dgm:pt>
    <dgm:pt modelId="{0CD5839C-CD86-40FC-AB45-B4EDF52EC777}" type="pres">
      <dgm:prSet presAssocID="{4153E52C-3F57-4C11-A8C6-E7563B535D8F}" presName="composite" presStyleCnt="0"/>
      <dgm:spPr/>
    </dgm:pt>
    <dgm:pt modelId="{85239D56-2138-4BD9-8396-C9A3A709D7D9}" type="pres">
      <dgm:prSet presAssocID="{4153E52C-3F57-4C11-A8C6-E7563B535D8F}" presName="imagSh" presStyleLbl="bgImgPlace1" presStyleIdx="1" presStyleCnt="3" custScaleX="141659" custScaleY="132752" custLinFactNeighborX="-2272" custLinFactNeighborY="-1967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4F03ADE1-B971-4245-B567-3A13EB33DE74}" type="pres">
      <dgm:prSet presAssocID="{4153E52C-3F57-4C11-A8C6-E7563B535D8F}" presName="txNode" presStyleLbl="node1" presStyleIdx="1" presStyleCnt="3" custScaleX="117177" custScaleY="38710" custLinFactNeighborX="3806" custLinFactNeighborY="90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68124-D956-42D8-9C35-373A6D908822}" type="pres">
      <dgm:prSet presAssocID="{91862058-E0EE-470E-AFB9-B3A24947E399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15065F1-9A48-4BD1-822B-B8D836574EBD}" type="pres">
      <dgm:prSet presAssocID="{91862058-E0EE-470E-AFB9-B3A24947E399}" presName="connTx" presStyleLbl="sibTrans2D1" presStyleIdx="1" presStyleCnt="2"/>
      <dgm:spPr/>
      <dgm:t>
        <a:bodyPr/>
        <a:lstStyle/>
        <a:p>
          <a:endParaRPr lang="en-US"/>
        </a:p>
      </dgm:t>
    </dgm:pt>
    <dgm:pt modelId="{706DA41C-4BAE-403E-9911-1076D06F1606}" type="pres">
      <dgm:prSet presAssocID="{FD567AA0-6594-4D23-B046-A7D284F55C7B}" presName="composite" presStyleCnt="0"/>
      <dgm:spPr/>
    </dgm:pt>
    <dgm:pt modelId="{8ACBF8C6-56E1-4512-969C-AA8C990AD99C}" type="pres">
      <dgm:prSet presAssocID="{FD567AA0-6594-4D23-B046-A7D284F55C7B}" presName="imagSh" presStyleLbl="bgImgPlace1" presStyleIdx="2" presStyleCnt="3" custScaleX="144240" custScaleY="118271" custLinFactNeighborX="-9943" custLinFactNeighborY="-922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691A2A-3A4E-4DBA-AC78-EB43C35C49D5}" type="pres">
      <dgm:prSet presAssocID="{FD567AA0-6594-4D23-B046-A7D284F55C7B}" presName="txNode" presStyleLbl="node1" presStyleIdx="2" presStyleCnt="3" custScaleX="115914" custScaleY="45654" custLinFactNeighborX="-11864" custLinFactNeighborY="178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8F51F7-83C0-4AA8-B586-F8066518B930}" srcId="{5E74AD9D-F74E-454A-8400-5E0EAB370F7D}" destId="{397F5A8A-C3D2-41F4-9FC1-F2D4F9400A22}" srcOrd="0" destOrd="0" parTransId="{05DE2290-C2E6-406F-86DF-68578DAC15FC}" sibTransId="{4807EF8F-6F63-4CA3-90E3-78EB00420C04}"/>
    <dgm:cxn modelId="{55702C9D-039A-4FDC-9848-A5E5674FA635}" srcId="{5E74AD9D-F74E-454A-8400-5E0EAB370F7D}" destId="{FD567AA0-6594-4D23-B046-A7D284F55C7B}" srcOrd="2" destOrd="0" parTransId="{C5E566F5-5435-433F-B3A3-1CE1C64F8ACA}" sibTransId="{00FD3F46-5C28-48D3-967D-67240314B5B4}"/>
    <dgm:cxn modelId="{B0365384-DFAB-441A-8471-AF9ADDDA2404}" type="presOf" srcId="{FD567AA0-6594-4D23-B046-A7D284F55C7B}" destId="{20691A2A-3A4E-4DBA-AC78-EB43C35C49D5}" srcOrd="0" destOrd="0" presId="urn:microsoft.com/office/officeart/2005/8/layout/hProcess10#1"/>
    <dgm:cxn modelId="{A77109A0-6387-4EB4-A0E5-6A1F493BE6DC}" type="presOf" srcId="{397F5A8A-C3D2-41F4-9FC1-F2D4F9400A22}" destId="{E3FF2F80-BAC1-4F15-B59D-16AE30862BE5}" srcOrd="0" destOrd="0" presId="urn:microsoft.com/office/officeart/2005/8/layout/hProcess10#1"/>
    <dgm:cxn modelId="{D62B5F06-9F5E-47C9-99E4-1BC786D7FE0D}" srcId="{5E74AD9D-F74E-454A-8400-5E0EAB370F7D}" destId="{4153E52C-3F57-4C11-A8C6-E7563B535D8F}" srcOrd="1" destOrd="0" parTransId="{8369D6E2-147E-4FDB-BC4F-327A571FE9B7}" sibTransId="{91862058-E0EE-470E-AFB9-B3A24947E399}"/>
    <dgm:cxn modelId="{27765E50-8B87-43A3-B667-4FAA04E17B82}" type="presOf" srcId="{5E74AD9D-F74E-454A-8400-5E0EAB370F7D}" destId="{A794DDFD-DDF3-47CE-9182-88FCE472A26A}" srcOrd="0" destOrd="0" presId="urn:microsoft.com/office/officeart/2005/8/layout/hProcess10#1"/>
    <dgm:cxn modelId="{A89831C9-4001-483A-B036-F00B19D6B9B9}" type="presOf" srcId="{4153E52C-3F57-4C11-A8C6-E7563B535D8F}" destId="{4F03ADE1-B971-4245-B567-3A13EB33DE74}" srcOrd="0" destOrd="0" presId="urn:microsoft.com/office/officeart/2005/8/layout/hProcess10#1"/>
    <dgm:cxn modelId="{927BC456-9B22-422D-B1AC-D78C0F08217D}" type="presOf" srcId="{91862058-E0EE-470E-AFB9-B3A24947E399}" destId="{78F68124-D956-42D8-9C35-373A6D908822}" srcOrd="0" destOrd="0" presId="urn:microsoft.com/office/officeart/2005/8/layout/hProcess10#1"/>
    <dgm:cxn modelId="{2C8A240C-FD48-4E04-A56C-E65817DE3671}" type="presOf" srcId="{4807EF8F-6F63-4CA3-90E3-78EB00420C04}" destId="{EE6F1C93-0C1C-4220-BEE5-263370199B3E}" srcOrd="1" destOrd="0" presId="urn:microsoft.com/office/officeart/2005/8/layout/hProcess10#1"/>
    <dgm:cxn modelId="{8452B701-6F1E-4EC0-98B6-8A5667F2B19C}" type="presOf" srcId="{4807EF8F-6F63-4CA3-90E3-78EB00420C04}" destId="{48EF4E21-D313-47D7-AF74-BAD981A500D9}" srcOrd="0" destOrd="0" presId="urn:microsoft.com/office/officeart/2005/8/layout/hProcess10#1"/>
    <dgm:cxn modelId="{A2B44DD6-45C1-4830-A173-E0BDD1CB352F}" type="presOf" srcId="{91862058-E0EE-470E-AFB9-B3A24947E399}" destId="{F15065F1-9A48-4BD1-822B-B8D836574EBD}" srcOrd="1" destOrd="0" presId="urn:microsoft.com/office/officeart/2005/8/layout/hProcess10#1"/>
    <dgm:cxn modelId="{CF7E9493-835B-4178-AB37-AAABB8A55DDF}" type="presParOf" srcId="{A794DDFD-DDF3-47CE-9182-88FCE472A26A}" destId="{96428391-D0E0-4EE2-BD26-C8E5B6CEE8EF}" srcOrd="0" destOrd="0" presId="urn:microsoft.com/office/officeart/2005/8/layout/hProcess10#1"/>
    <dgm:cxn modelId="{2E6F8008-6ECB-4161-B226-D0B08E918167}" type="presParOf" srcId="{96428391-D0E0-4EE2-BD26-C8E5B6CEE8EF}" destId="{1EA4407B-A8EB-4A88-AA4A-CFDF3C1D348D}" srcOrd="0" destOrd="0" presId="urn:microsoft.com/office/officeart/2005/8/layout/hProcess10#1"/>
    <dgm:cxn modelId="{EF0B8DF5-6E36-4091-9398-F379E8412F0B}" type="presParOf" srcId="{96428391-D0E0-4EE2-BD26-C8E5B6CEE8EF}" destId="{E3FF2F80-BAC1-4F15-B59D-16AE30862BE5}" srcOrd="1" destOrd="0" presId="urn:microsoft.com/office/officeart/2005/8/layout/hProcess10#1"/>
    <dgm:cxn modelId="{4EFF368B-43BE-481F-8C5B-7BD02E7CA0BA}" type="presParOf" srcId="{A794DDFD-DDF3-47CE-9182-88FCE472A26A}" destId="{48EF4E21-D313-47D7-AF74-BAD981A500D9}" srcOrd="1" destOrd="0" presId="urn:microsoft.com/office/officeart/2005/8/layout/hProcess10#1"/>
    <dgm:cxn modelId="{D1FDA016-8587-4F0C-A9EC-7D7739B87865}" type="presParOf" srcId="{48EF4E21-D313-47D7-AF74-BAD981A500D9}" destId="{EE6F1C93-0C1C-4220-BEE5-263370199B3E}" srcOrd="0" destOrd="0" presId="urn:microsoft.com/office/officeart/2005/8/layout/hProcess10#1"/>
    <dgm:cxn modelId="{9B7319AD-E163-4DF4-AAAE-658A8D596D30}" type="presParOf" srcId="{A794DDFD-DDF3-47CE-9182-88FCE472A26A}" destId="{0CD5839C-CD86-40FC-AB45-B4EDF52EC777}" srcOrd="2" destOrd="0" presId="urn:microsoft.com/office/officeart/2005/8/layout/hProcess10#1"/>
    <dgm:cxn modelId="{A8BAD889-A0AC-4541-86E1-5FC530435631}" type="presParOf" srcId="{0CD5839C-CD86-40FC-AB45-B4EDF52EC777}" destId="{85239D56-2138-4BD9-8396-C9A3A709D7D9}" srcOrd="0" destOrd="0" presId="urn:microsoft.com/office/officeart/2005/8/layout/hProcess10#1"/>
    <dgm:cxn modelId="{A1D223D6-CDFB-453D-8E9B-B5FC76973EC1}" type="presParOf" srcId="{0CD5839C-CD86-40FC-AB45-B4EDF52EC777}" destId="{4F03ADE1-B971-4245-B567-3A13EB33DE74}" srcOrd="1" destOrd="0" presId="urn:microsoft.com/office/officeart/2005/8/layout/hProcess10#1"/>
    <dgm:cxn modelId="{ED4211FA-4B2A-4AA2-9C38-22C69A92CDA0}" type="presParOf" srcId="{A794DDFD-DDF3-47CE-9182-88FCE472A26A}" destId="{78F68124-D956-42D8-9C35-373A6D908822}" srcOrd="3" destOrd="0" presId="urn:microsoft.com/office/officeart/2005/8/layout/hProcess10#1"/>
    <dgm:cxn modelId="{6388BF67-F798-42EC-A7DA-CA22769B1172}" type="presParOf" srcId="{78F68124-D956-42D8-9C35-373A6D908822}" destId="{F15065F1-9A48-4BD1-822B-B8D836574EBD}" srcOrd="0" destOrd="0" presId="urn:microsoft.com/office/officeart/2005/8/layout/hProcess10#1"/>
    <dgm:cxn modelId="{91C8D235-64C8-41C4-8C74-CAFB2571C95D}" type="presParOf" srcId="{A794DDFD-DDF3-47CE-9182-88FCE472A26A}" destId="{706DA41C-4BAE-403E-9911-1076D06F1606}" srcOrd="4" destOrd="0" presId="urn:microsoft.com/office/officeart/2005/8/layout/hProcess10#1"/>
    <dgm:cxn modelId="{BA2B1A74-E9A0-4370-9493-7EBECDCCE58B}" type="presParOf" srcId="{706DA41C-4BAE-403E-9911-1076D06F1606}" destId="{8ACBF8C6-56E1-4512-969C-AA8C990AD99C}" srcOrd="0" destOrd="0" presId="urn:microsoft.com/office/officeart/2005/8/layout/hProcess10#1"/>
    <dgm:cxn modelId="{3F38019A-9A70-495F-BA75-F9FA3100B54A}" type="presParOf" srcId="{706DA41C-4BAE-403E-9911-1076D06F1606}" destId="{20691A2A-3A4E-4DBA-AC78-EB43C35C49D5}" srcOrd="1" destOrd="0" presId="urn:microsoft.com/office/officeart/2005/8/layout/hProcess10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4E5C57-A1E9-4593-9D68-B4B36581EC5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0ED778-42C0-47BF-9BFF-DBAEA20BDA69}">
      <dgm:prSet phldrT="[Text]" custT="1"/>
      <dgm:spPr/>
      <dgm:t>
        <a:bodyPr/>
        <a:lstStyle/>
        <a:p>
          <a:pPr algn="l"/>
          <a:r>
            <a:rPr lang="bn-BD" sz="3600" dirty="0" smtClean="0">
              <a:latin typeface="NikoshBAN" pitchFamily="2" charset="0"/>
              <a:cs typeface="NikoshBAN" pitchFamily="2" charset="0"/>
            </a:rPr>
            <a:t>১। ইন্টারনেটে </a:t>
          </a:r>
          <a:r>
            <a:rPr lang="bn-IN" sz="3600" dirty="0" smtClean="0">
              <a:latin typeface="NikoshBAN" pitchFamily="2" charset="0"/>
              <a:cs typeface="NikoshBAN" pitchFamily="2" charset="0"/>
            </a:rPr>
            <a:t>কী কী</a:t>
          </a:r>
          <a:r>
            <a:rPr lang="bn-BD" sz="3600" dirty="0" smtClean="0">
              <a:latin typeface="NikoshBAN" pitchFamily="2" charset="0"/>
              <a:cs typeface="NikoshBAN" pitchFamily="2" charset="0"/>
            </a:rPr>
            <a:t> কাজ করা যায় ? 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18AA6DA4-9793-49AD-BE15-233CFD01F7B7}" type="parTrans" cxnId="{8E40BB5F-827C-4E3C-96C8-14A4BAC38D75}">
      <dgm:prSet/>
      <dgm:spPr/>
      <dgm:t>
        <a:bodyPr/>
        <a:lstStyle/>
        <a:p>
          <a:endParaRPr lang="en-US"/>
        </a:p>
      </dgm:t>
    </dgm:pt>
    <dgm:pt modelId="{9A1A781F-5162-411F-89A8-285D3BDADDF6}" type="sibTrans" cxnId="{8E40BB5F-827C-4E3C-96C8-14A4BAC38D75}">
      <dgm:prSet/>
      <dgm:spPr/>
      <dgm:t>
        <a:bodyPr/>
        <a:lstStyle/>
        <a:p>
          <a:endParaRPr lang="en-US"/>
        </a:p>
      </dgm:t>
    </dgm:pt>
    <dgm:pt modelId="{A6ED6DB4-DA0B-4D97-B767-DAE9C35BDC58}">
      <dgm:prSet phldrT="[Text]" custT="1"/>
      <dgm:spPr/>
      <dgm:t>
        <a:bodyPr/>
        <a:lstStyle/>
        <a:p>
          <a:pPr algn="l"/>
          <a:r>
            <a:rPr lang="bn-BD" sz="3600" dirty="0" smtClean="0">
              <a:latin typeface="NikoshBAN" pitchFamily="2" charset="0"/>
              <a:cs typeface="NikoshBAN" pitchFamily="2" charset="0"/>
            </a:rPr>
            <a:t>২।কিভাবে বিশ্ববিদ্যালয়ে ভর্তি হওয়া যায়?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090A1911-0F5C-4E61-803C-52A8BD28C2D0}" type="parTrans" cxnId="{FE9375AB-8C8E-4795-8FE8-F565C2466765}">
      <dgm:prSet/>
      <dgm:spPr/>
      <dgm:t>
        <a:bodyPr/>
        <a:lstStyle/>
        <a:p>
          <a:endParaRPr lang="en-US"/>
        </a:p>
      </dgm:t>
    </dgm:pt>
    <dgm:pt modelId="{66415A98-317C-47A5-A1CB-F84487EE373A}" type="sibTrans" cxnId="{FE9375AB-8C8E-4795-8FE8-F565C2466765}">
      <dgm:prSet/>
      <dgm:spPr/>
      <dgm:t>
        <a:bodyPr/>
        <a:lstStyle/>
        <a:p>
          <a:endParaRPr lang="en-US"/>
        </a:p>
      </dgm:t>
    </dgm:pt>
    <dgm:pt modelId="{EA04BCC7-5C48-402B-A7A1-ACAF922A190E}">
      <dgm:prSet phldrT="[Text]" custT="1"/>
      <dgm:spPr/>
      <dgm:t>
        <a:bodyPr/>
        <a:lstStyle/>
        <a:p>
          <a:pPr algn="l"/>
          <a:r>
            <a:rPr lang="bn-BD" sz="4400" dirty="0" smtClean="0">
              <a:latin typeface="NikoshBAN" pitchFamily="2" charset="0"/>
              <a:cs typeface="NikoshBAN" pitchFamily="2" charset="0"/>
            </a:rPr>
            <a:t>৩।  ই – মেইল কি?</a:t>
          </a:r>
          <a:endParaRPr lang="en-US" sz="4400" dirty="0">
            <a:latin typeface="NikoshBAN" pitchFamily="2" charset="0"/>
            <a:cs typeface="NikoshBAN" pitchFamily="2" charset="0"/>
          </a:endParaRPr>
        </a:p>
      </dgm:t>
    </dgm:pt>
    <dgm:pt modelId="{DBCA6F7C-7AF9-4383-B96A-4FCBEE6E24AB}" type="parTrans" cxnId="{9955B598-DA2D-44D6-8872-F2A1BF6AF14E}">
      <dgm:prSet/>
      <dgm:spPr/>
      <dgm:t>
        <a:bodyPr/>
        <a:lstStyle/>
        <a:p>
          <a:endParaRPr lang="en-US"/>
        </a:p>
      </dgm:t>
    </dgm:pt>
    <dgm:pt modelId="{8DBA4B1D-35CD-4A9A-800E-80C4143210C3}" type="sibTrans" cxnId="{9955B598-DA2D-44D6-8872-F2A1BF6AF14E}">
      <dgm:prSet/>
      <dgm:spPr/>
      <dgm:t>
        <a:bodyPr/>
        <a:lstStyle/>
        <a:p>
          <a:endParaRPr lang="en-US"/>
        </a:p>
      </dgm:t>
    </dgm:pt>
    <dgm:pt modelId="{A69B4644-CA0F-4376-8C99-15EA054AB4E6}" type="pres">
      <dgm:prSet presAssocID="{3D4E5C57-A1E9-4593-9D68-B4B36581EC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DC299E-0664-4BF5-869C-47B02D8027CF}" type="pres">
      <dgm:prSet presAssocID="{670ED778-42C0-47BF-9BFF-DBAEA20BDA69}" presName="linNode" presStyleCnt="0"/>
      <dgm:spPr/>
    </dgm:pt>
    <dgm:pt modelId="{12620483-BC15-4546-8267-69DAD4EF8AEE}" type="pres">
      <dgm:prSet presAssocID="{670ED778-42C0-47BF-9BFF-DBAEA20BDA69}" presName="parentText" presStyleLbl="node1" presStyleIdx="0" presStyleCnt="3" custScaleX="277778" custLinFactNeighborX="-1738" custLinFactNeighborY="478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158B4-456C-4D66-BFF8-B3FF35E3796F}" type="pres">
      <dgm:prSet presAssocID="{9A1A781F-5162-411F-89A8-285D3BDADDF6}" presName="sp" presStyleCnt="0"/>
      <dgm:spPr/>
    </dgm:pt>
    <dgm:pt modelId="{96D92803-0E6A-4E60-A087-A84C8F041566}" type="pres">
      <dgm:prSet presAssocID="{A6ED6DB4-DA0B-4D97-B767-DAE9C35BDC58}" presName="linNode" presStyleCnt="0"/>
      <dgm:spPr/>
    </dgm:pt>
    <dgm:pt modelId="{30915C40-3738-4E76-8867-B67D3DA2CBAC}" type="pres">
      <dgm:prSet presAssocID="{A6ED6DB4-DA0B-4D97-B767-DAE9C35BDC58}" presName="parentText" presStyleLbl="node1" presStyleIdx="1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26933-73DB-4B91-8D23-6C2FF5A18006}" type="pres">
      <dgm:prSet presAssocID="{66415A98-317C-47A5-A1CB-F84487EE373A}" presName="sp" presStyleCnt="0"/>
      <dgm:spPr/>
    </dgm:pt>
    <dgm:pt modelId="{029CBC7E-77CF-45ED-832E-5EFEC72C298D}" type="pres">
      <dgm:prSet presAssocID="{EA04BCC7-5C48-402B-A7A1-ACAF922A190E}" presName="linNode" presStyleCnt="0"/>
      <dgm:spPr/>
    </dgm:pt>
    <dgm:pt modelId="{36BEB094-3AAB-4665-8433-CDAE3BF5BF33}" type="pres">
      <dgm:prSet presAssocID="{EA04BCC7-5C48-402B-A7A1-ACAF922A190E}" presName="parentText" presStyleLbl="node1" presStyleIdx="2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078BAE-B65A-4559-BA4E-0B95327539F4}" type="presOf" srcId="{EA04BCC7-5C48-402B-A7A1-ACAF922A190E}" destId="{36BEB094-3AAB-4665-8433-CDAE3BF5BF33}" srcOrd="0" destOrd="0" presId="urn:microsoft.com/office/officeart/2005/8/layout/vList5"/>
    <dgm:cxn modelId="{9955B598-DA2D-44D6-8872-F2A1BF6AF14E}" srcId="{3D4E5C57-A1E9-4593-9D68-B4B36581EC50}" destId="{EA04BCC7-5C48-402B-A7A1-ACAF922A190E}" srcOrd="2" destOrd="0" parTransId="{DBCA6F7C-7AF9-4383-B96A-4FCBEE6E24AB}" sibTransId="{8DBA4B1D-35CD-4A9A-800E-80C4143210C3}"/>
    <dgm:cxn modelId="{FE425827-3F09-4EAA-BCD3-EB03F1AE6088}" type="presOf" srcId="{670ED778-42C0-47BF-9BFF-DBAEA20BDA69}" destId="{12620483-BC15-4546-8267-69DAD4EF8AEE}" srcOrd="0" destOrd="0" presId="urn:microsoft.com/office/officeart/2005/8/layout/vList5"/>
    <dgm:cxn modelId="{8E40BB5F-827C-4E3C-96C8-14A4BAC38D75}" srcId="{3D4E5C57-A1E9-4593-9D68-B4B36581EC50}" destId="{670ED778-42C0-47BF-9BFF-DBAEA20BDA69}" srcOrd="0" destOrd="0" parTransId="{18AA6DA4-9793-49AD-BE15-233CFD01F7B7}" sibTransId="{9A1A781F-5162-411F-89A8-285D3BDADDF6}"/>
    <dgm:cxn modelId="{CE6EE004-6E38-4F21-A8CC-1C5C1778D323}" type="presOf" srcId="{A6ED6DB4-DA0B-4D97-B767-DAE9C35BDC58}" destId="{30915C40-3738-4E76-8867-B67D3DA2CBAC}" srcOrd="0" destOrd="0" presId="urn:microsoft.com/office/officeart/2005/8/layout/vList5"/>
    <dgm:cxn modelId="{FE9375AB-8C8E-4795-8FE8-F565C2466765}" srcId="{3D4E5C57-A1E9-4593-9D68-B4B36581EC50}" destId="{A6ED6DB4-DA0B-4D97-B767-DAE9C35BDC58}" srcOrd="1" destOrd="0" parTransId="{090A1911-0F5C-4E61-803C-52A8BD28C2D0}" sibTransId="{66415A98-317C-47A5-A1CB-F84487EE373A}"/>
    <dgm:cxn modelId="{F5C0396A-7E4B-459B-AD65-C90C9972319C}" type="presOf" srcId="{3D4E5C57-A1E9-4593-9D68-B4B36581EC50}" destId="{A69B4644-CA0F-4376-8C99-15EA054AB4E6}" srcOrd="0" destOrd="0" presId="urn:microsoft.com/office/officeart/2005/8/layout/vList5"/>
    <dgm:cxn modelId="{EFDF4AE8-7187-45A4-9AB9-93A09EB549B7}" type="presParOf" srcId="{A69B4644-CA0F-4376-8C99-15EA054AB4E6}" destId="{09DC299E-0664-4BF5-869C-47B02D8027CF}" srcOrd="0" destOrd="0" presId="urn:microsoft.com/office/officeart/2005/8/layout/vList5"/>
    <dgm:cxn modelId="{144B9EBB-6455-4B99-B60E-0A790625EBC7}" type="presParOf" srcId="{09DC299E-0664-4BF5-869C-47B02D8027CF}" destId="{12620483-BC15-4546-8267-69DAD4EF8AEE}" srcOrd="0" destOrd="0" presId="urn:microsoft.com/office/officeart/2005/8/layout/vList5"/>
    <dgm:cxn modelId="{DE63ED50-A963-4744-8392-604AC9F6499D}" type="presParOf" srcId="{A69B4644-CA0F-4376-8C99-15EA054AB4E6}" destId="{472158B4-456C-4D66-BFF8-B3FF35E3796F}" srcOrd="1" destOrd="0" presId="urn:microsoft.com/office/officeart/2005/8/layout/vList5"/>
    <dgm:cxn modelId="{DB7D3148-AA97-4BE3-99B2-9ABAA0117663}" type="presParOf" srcId="{A69B4644-CA0F-4376-8C99-15EA054AB4E6}" destId="{96D92803-0E6A-4E60-A087-A84C8F041566}" srcOrd="2" destOrd="0" presId="urn:microsoft.com/office/officeart/2005/8/layout/vList5"/>
    <dgm:cxn modelId="{8CE228E4-1FAA-4D5F-B2E6-F78573BCD1B5}" type="presParOf" srcId="{96D92803-0E6A-4E60-A087-A84C8F041566}" destId="{30915C40-3738-4E76-8867-B67D3DA2CBAC}" srcOrd="0" destOrd="0" presId="urn:microsoft.com/office/officeart/2005/8/layout/vList5"/>
    <dgm:cxn modelId="{CCE94714-A928-445E-8AE7-19DE1B171BD5}" type="presParOf" srcId="{A69B4644-CA0F-4376-8C99-15EA054AB4E6}" destId="{9EF26933-73DB-4B91-8D23-6C2FF5A18006}" srcOrd="3" destOrd="0" presId="urn:microsoft.com/office/officeart/2005/8/layout/vList5"/>
    <dgm:cxn modelId="{F64D117E-A1C8-4EDB-A3AA-C7999B01A8F4}" type="presParOf" srcId="{A69B4644-CA0F-4376-8C99-15EA054AB4E6}" destId="{029CBC7E-77CF-45ED-832E-5EFEC72C298D}" srcOrd="4" destOrd="0" presId="urn:microsoft.com/office/officeart/2005/8/layout/vList5"/>
    <dgm:cxn modelId="{A4B3D544-918D-4B87-A24E-A0D49AAA7D8D}" type="presParOf" srcId="{029CBC7E-77CF-45ED-832E-5EFEC72C298D}" destId="{36BEB094-3AAB-4665-8433-CDAE3BF5BF33}" srcOrd="0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EFB376-53FF-43BE-9A5A-F6EAEFD6EFDD}">
      <dsp:nvSpPr>
        <dsp:cNvPr id="0" name=""/>
        <dsp:cNvSpPr/>
      </dsp:nvSpPr>
      <dsp:spPr>
        <a:xfrm>
          <a:off x="4" y="171450"/>
          <a:ext cx="8458195" cy="13716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shade val="51000"/>
                <a:satMod val="130000"/>
              </a:schemeClr>
            </a:gs>
            <a:gs pos="80000">
              <a:schemeClr val="dk1">
                <a:shade val="93000"/>
                <a:satMod val="130000"/>
              </a:schemeClr>
            </a:gs>
            <a:gs pos="100000">
              <a:schemeClr val="dk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600" b="1" kern="1200" dirty="0" smtClean="0">
              <a:latin typeface="NikoshBAN" pitchFamily="2" charset="0"/>
              <a:cs typeface="NikoshBAN" pitchFamily="2" charset="0"/>
            </a:rPr>
            <a:t>* </a:t>
          </a:r>
          <a:r>
            <a:rPr lang="bn-BD" sz="2800" b="1" kern="1200" dirty="0" smtClean="0">
              <a:latin typeface="NikoshBAN" pitchFamily="2" charset="0"/>
              <a:cs typeface="NikoshBAN" pitchFamily="2" charset="0"/>
            </a:rPr>
            <a:t>শিক্ষায় কীভাবে ইন্টারনেট ব্যবহার করা যায় তা বলতে </a:t>
          </a:r>
          <a:r>
            <a:rPr lang="en-US" sz="2800" b="1" kern="1200" dirty="0" err="1" smtClean="0">
              <a:latin typeface="NikoshBAN" pitchFamily="2" charset="0"/>
              <a:cs typeface="NikoshBAN" pitchFamily="2" charset="0"/>
            </a:rPr>
            <a:t>পারবে</a:t>
          </a:r>
          <a:r>
            <a:rPr lang="en-US" sz="2800" b="1" kern="1200" dirty="0" smtClean="0">
              <a:latin typeface="NikoshBAN" pitchFamily="2" charset="0"/>
              <a:cs typeface="NikoshBAN" pitchFamily="2" charset="0"/>
            </a:rPr>
            <a:t>।</a:t>
          </a:r>
          <a:endParaRPr lang="en-US" sz="2800" kern="1200" dirty="0"/>
        </a:p>
      </dsp:txBody>
      <dsp:txXfrm>
        <a:off x="4" y="171450"/>
        <a:ext cx="6811469" cy="1371600"/>
      </dsp:txXfrm>
    </dsp:sp>
    <dsp:sp modelId="{B2B92ACA-0144-4193-ADC2-769D3666D941}">
      <dsp:nvSpPr>
        <dsp:cNvPr id="0" name=""/>
        <dsp:cNvSpPr/>
      </dsp:nvSpPr>
      <dsp:spPr>
        <a:xfrm>
          <a:off x="2" y="1523993"/>
          <a:ext cx="8458195" cy="13716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shade val="51000"/>
                <a:satMod val="130000"/>
              </a:schemeClr>
            </a:gs>
            <a:gs pos="80000">
              <a:schemeClr val="dk1">
                <a:shade val="93000"/>
                <a:satMod val="130000"/>
              </a:schemeClr>
            </a:gs>
            <a:gs pos="100000">
              <a:schemeClr val="dk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latin typeface="NikoshBAN" pitchFamily="2" charset="0"/>
              <a:cs typeface="NikoshBAN" pitchFamily="2" charset="0"/>
            </a:rPr>
            <a:t>*</a:t>
          </a:r>
          <a:r>
            <a:rPr lang="en-US" sz="2400" b="1" kern="1200" dirty="0" err="1" smtClean="0">
              <a:latin typeface="NikoshBAN" pitchFamily="2" charset="0"/>
              <a:cs typeface="NikoshBAN" pitchFamily="2" charset="0"/>
            </a:rPr>
            <a:t>সুবিধাগুলো</a:t>
          </a:r>
          <a:r>
            <a:rPr lang="bn-BD" sz="2400" b="1" kern="1200" dirty="0" smtClean="0">
              <a:latin typeface="NikoshBAN" pitchFamily="2" charset="0"/>
              <a:cs typeface="NikoshBAN" pitchFamily="2" charset="0"/>
            </a:rPr>
            <a:t> ব্যাখ্যা করতে পারবে।শিক্ষায় ইন্টারনেট </a:t>
          </a:r>
          <a:r>
            <a:rPr lang="bn-BD" sz="2800" b="1" kern="1200" dirty="0" smtClean="0">
              <a:latin typeface="NikoshBAN" pitchFamily="2" charset="0"/>
              <a:cs typeface="NikoshBAN" pitchFamily="2" charset="0"/>
            </a:rPr>
            <a:t>ব্যবহারের </a:t>
          </a:r>
          <a:endParaRPr lang="en-US" sz="2800" kern="1200" dirty="0"/>
        </a:p>
      </dsp:txBody>
      <dsp:txXfrm>
        <a:off x="2" y="1523993"/>
        <a:ext cx="6663014" cy="1371600"/>
      </dsp:txXfrm>
    </dsp:sp>
    <dsp:sp modelId="{5F45CABE-6299-4C4C-93FF-7F6EB0CDEFC5}">
      <dsp:nvSpPr>
        <dsp:cNvPr id="0" name=""/>
        <dsp:cNvSpPr/>
      </dsp:nvSpPr>
      <dsp:spPr>
        <a:xfrm>
          <a:off x="0" y="2914654"/>
          <a:ext cx="8458195" cy="13716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shade val="51000"/>
                <a:satMod val="130000"/>
              </a:schemeClr>
            </a:gs>
            <a:gs pos="80000">
              <a:schemeClr val="dk1">
                <a:shade val="93000"/>
                <a:satMod val="130000"/>
              </a:schemeClr>
            </a:gs>
            <a:gs pos="100000">
              <a:schemeClr val="dk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>
              <a:latin typeface="NikoshBAN" pitchFamily="2" charset="0"/>
              <a:cs typeface="NikoshBAN" pitchFamily="2" charset="0"/>
            </a:rPr>
            <a:t>*ইন্টারনেট ব্যবহার গাইড বইয়ের ব্যবহারকে কিভাব নিরুৎসাহিত করছে  তা বর্ণনা করতে পারবে।</a:t>
          </a:r>
          <a:endParaRPr lang="en-US" sz="2800" kern="1200" dirty="0"/>
        </a:p>
      </dsp:txBody>
      <dsp:txXfrm>
        <a:off x="0" y="2914654"/>
        <a:ext cx="6663014" cy="1371600"/>
      </dsp:txXfrm>
    </dsp:sp>
    <dsp:sp modelId="{56B38920-C4FF-4ACC-9A32-A36E67CAE710}">
      <dsp:nvSpPr>
        <dsp:cNvPr id="0" name=""/>
        <dsp:cNvSpPr/>
      </dsp:nvSpPr>
      <dsp:spPr>
        <a:xfrm>
          <a:off x="6297930" y="1040130"/>
          <a:ext cx="891540" cy="89154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297930" y="1040130"/>
        <a:ext cx="891540" cy="891540"/>
      </dsp:txXfrm>
    </dsp:sp>
    <dsp:sp modelId="{60E3F34A-4293-4E59-A095-9F544A09E237}">
      <dsp:nvSpPr>
        <dsp:cNvPr id="0" name=""/>
        <dsp:cNvSpPr/>
      </dsp:nvSpPr>
      <dsp:spPr>
        <a:xfrm>
          <a:off x="6932295" y="2631186"/>
          <a:ext cx="891540" cy="89154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932295" y="2631186"/>
        <a:ext cx="891540" cy="8915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AAA9-B88E-48CB-AA1B-8E85FAB3D730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A107C-2E04-4C4C-92CE-3F589BD60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989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A107C-2E04-4C4C-92CE-3F589BD6039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9802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কে লক্ষ্ করতে হবে যাতে করে পাঠ শেষে শিক্ষার্থীরা শিখনফল অর্জন করতে পারে। তাই শিক্ষ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ন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ফল অতীব জরুরী।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139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1508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শিক্ষক</a:t>
            </a:r>
            <a:r>
              <a:rPr lang="bn-IN" baseline="0" dirty="0" smtClean="0"/>
              <a:t> প্রোগ্রামিং এবং ওয়েবসাইট বিনির্মানের ইমেজগুলো ব্যাখ্যা করবেন।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226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="0" dirty="0" smtClean="0">
                <a:latin typeface="NikoshBAN" pitchFamily="2" charset="0"/>
                <a:cs typeface="NikoshBAN" pitchFamily="2" charset="0"/>
              </a:rPr>
              <a:t>কম্পিউটার প্রশিক্ষণ</a:t>
            </a:r>
            <a:r>
              <a:rPr lang="bn-IN" sz="1200" b="0" baseline="0" dirty="0" smtClean="0">
                <a:latin typeface="NikoshBAN" pitchFamily="2" charset="0"/>
                <a:cs typeface="NikoshBAN" pitchFamily="2" charset="0"/>
              </a:rPr>
              <a:t> ও ক</a:t>
            </a:r>
            <a:r>
              <a:rPr lang="bn-IN" sz="1200" b="0" dirty="0" smtClean="0">
                <a:latin typeface="NikoshBAN" pitchFamily="2" charset="0"/>
                <a:cs typeface="NikoshBAN" pitchFamily="2" charset="0"/>
              </a:rPr>
              <a:t>ল সেন্টারের</a:t>
            </a:r>
            <a:r>
              <a:rPr lang="bn-IN" sz="1200" b="0" baseline="0" dirty="0" smtClean="0">
                <a:latin typeface="NikoshBAN" pitchFamily="2" charset="0"/>
                <a:cs typeface="NikoshBAN" pitchFamily="2" charset="0"/>
              </a:rPr>
              <a:t> কাজ ব্যাখ্যা করবেন। </a:t>
            </a:r>
            <a:r>
              <a:rPr lang="bn-IN" sz="1200" b="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8670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589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সময় নিয়ে ছবিগুলো</a:t>
            </a:r>
            <a:r>
              <a:rPr lang="bn-IN" baseline="0" dirty="0" smtClean="0"/>
              <a:t> ব্যাখ্যা করবেন।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905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bn-BD" dirty="0" smtClean="0"/>
              <a:t>শিক্ষা</a:t>
            </a:r>
            <a:r>
              <a:rPr lang="bn-IN" dirty="0" smtClean="0"/>
              <a:t>র্থীদের</a:t>
            </a:r>
            <a:r>
              <a:rPr lang="bn-IN" baseline="0" dirty="0" smtClean="0"/>
              <a:t> </a:t>
            </a:r>
            <a:r>
              <a:rPr lang="bn-BD" baseline="0" dirty="0" smtClean="0"/>
              <a:t>কয়েকটি দলে বিভক্ত ক</a:t>
            </a:r>
            <a:r>
              <a:rPr lang="bn-IN" baseline="0" dirty="0" smtClean="0"/>
              <a:t>রে</a:t>
            </a:r>
            <a:r>
              <a:rPr lang="bn-BD" baseline="0" dirty="0" smtClean="0"/>
              <a:t> দলগত কাজ দিতে হবে।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3724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বাড়ি</a:t>
            </a:r>
            <a:r>
              <a:rPr lang="bn-BD" baseline="0" dirty="0" smtClean="0"/>
              <a:t> থেকে শিক্ষার্থী এই প্রশ্নের উত্তর নিজে করে নিয়ে আসবে।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7234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5272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উত্তর গুলোর উপরে ক্লিক করলে সঠিক</a:t>
            </a:r>
            <a:r>
              <a:rPr lang="bn-BD" baseline="0" dirty="0" smtClean="0"/>
              <a:t> ও ভূল উত্তর পাওয়া যাবে।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08A84-61FE-4EC9-9A3B-0038E975410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024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এই</a:t>
            </a:r>
            <a:r>
              <a:rPr lang="bn-IN" baseline="0" dirty="0" smtClean="0"/>
              <a:t> স্লাইডটি দেখিয়ে শুভেচ্ছা বিনিময় করতে হবে।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68018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বাড়ি</a:t>
            </a:r>
            <a:r>
              <a:rPr lang="bn-BD" baseline="0" dirty="0" smtClean="0"/>
              <a:t> থেকে শিক্ষার্থী এই প্রশ্নের উত্তর নিজে করে নিয়ে আসবে।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7234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A107C-2E04-4C4C-92CE-3F589BD6039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7419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A107C-2E04-4C4C-92CE-3F589BD6039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0180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শিক্ষক শিক্ষার্থীদের উদ্দেশে বলেবেন ’ ছবিগুলো দেখে চিন্তা করে বল আজ আমরা কী নিয়ে আলোচনা করতে যাচ্ছি?’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2941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কে লক্ষ্ করতে হবে যাতে করে পাঠ শেষে শিক্ষার্থীরা শিখনফল অর্জন করতে পারে। তাই শিক্ষ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ন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ফল অতীব জরুরী।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0139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1508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226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এই</a:t>
            </a:r>
            <a:r>
              <a:rPr lang="bn-BD" baseline="0" dirty="0" smtClean="0"/>
              <a:t> স্লাইডটি হাইড করে রাখতে হবে।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5146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এই</a:t>
            </a:r>
            <a:r>
              <a:rPr lang="bn-IN" baseline="0" dirty="0" smtClean="0"/>
              <a:t> স্লাইডটি দেখিয়ে শুভেচ্ছা  বিনিময় করতে হবে।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801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0" dirty="0" smtClean="0">
                <a:latin typeface="NikoshBAN" pitchFamily="2" charset="0"/>
                <a:cs typeface="NikoshBAN" pitchFamily="2" charset="0"/>
              </a:rPr>
              <a:t>এই স্লাইড প্রদর্শনের</a:t>
            </a:r>
            <a:r>
              <a:rPr lang="bn-IN" b="0" baseline="0" dirty="0" smtClean="0">
                <a:latin typeface="NikoshBAN" pitchFamily="2" charset="0"/>
                <a:cs typeface="NikoshBAN" pitchFamily="2" charset="0"/>
              </a:rPr>
              <a:t> পরে শিক্ষক প্রশ্ন করে আইসিটি সাথে ভবিষ্যৎ জীবনের সম্পর্ক জানতে চাইবেন।</a:t>
            </a:r>
            <a:endParaRPr lang="en-US" b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BAC9-290E-4BE1-8F9E-DD32596DB70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294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ebook.gov.bd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" y="-604911"/>
            <a:ext cx="8382002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39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455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39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239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455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 descr="cropped-concrete3d-copy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228" y="174171"/>
            <a:ext cx="7848600" cy="19013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4200" y="2209800"/>
            <a:ext cx="2209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Lesson 1 of 3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427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  <p:sndAc>
          <p:stSnd>
            <p:snd r:embed="rId5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419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782"/>
            <a:ext cx="447501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8305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5616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1600200" y="152400"/>
            <a:ext cx="5791200" cy="914400"/>
          </a:xfrm>
          <a:prstGeom prst="flowChartTermina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ই- বুক</a:t>
            </a:r>
            <a:endParaRPr lang="en-US" sz="48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35814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7" y="3657600"/>
            <a:ext cx="3802753" cy="2446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48" y="1295400"/>
            <a:ext cx="4666070" cy="3779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31186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381000" y="5867400"/>
            <a:ext cx="7848600" cy="838200"/>
          </a:xfrm>
          <a:prstGeom prst="flowChartTermina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ইন্টানেটে </a:t>
            </a:r>
            <a:r>
              <a:rPr lang="en-US" sz="3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s </a:t>
            </a:r>
            <a:r>
              <a:rPr lang="en-US" sz="36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s</a:t>
            </a:r>
            <a:r>
              <a:rPr lang="en-US" sz="3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c </a:t>
            </a:r>
            <a:r>
              <a:rPr lang="bn-BD" sz="3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রেজাল্ট পাওয়া সহজ</a:t>
            </a:r>
            <a:endParaRPr lang="en-US" sz="3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3581401" cy="396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0"/>
            <a:ext cx="4952999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895600"/>
            <a:ext cx="4876799" cy="25229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577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228600" y="5638800"/>
            <a:ext cx="8763000" cy="990600"/>
          </a:xfrm>
          <a:prstGeom prst="flowChartTermina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সরকারি তথ্য পাওয়ার সুবিধা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386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4419600" cy="4648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487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1447800" y="5791200"/>
            <a:ext cx="5943600" cy="838200"/>
          </a:xfrm>
          <a:prstGeom prst="flowChartTermina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ই-মেইল ব্যবহার</a:t>
            </a:r>
            <a:endParaRPr lang="en-US" sz="4400" dirty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0"/>
            <a:ext cx="2057400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4048991"/>
            <a:ext cx="2409825" cy="1714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3657600"/>
            <a:ext cx="2408237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4733204"/>
            <a:ext cx="1281545" cy="10252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660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5 -0.00324 L 0.25053 -0.51597 C 0.29566 -0.63171 0.35834 -0.6912 0.42101 -0.6868 C 0.49271 -0.68171 0.5474 -0.61412 0.58316 -0.49282 L 0.75469 0.04676 " pathEditMode="relative" rAng="183136" ptsTypes="FffFF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22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457200" y="4876800"/>
            <a:ext cx="8305800" cy="1752600"/>
          </a:xfrm>
          <a:prstGeom prst="flowChartTermina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বিশ্ববিদ্যালয় ভর্তি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55418"/>
            <a:ext cx="4648199" cy="4253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419"/>
            <a:ext cx="3810000" cy="4253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858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69652" y="304800"/>
            <a:ext cx="5410200" cy="129540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স্বাগতম</a:t>
            </a:r>
            <a:endParaRPr lang="en-GB" sz="11500" b="1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05305" y="1752600"/>
            <a:ext cx="6493933" cy="4870450"/>
            <a:chOff x="1316678" y="1600200"/>
            <a:chExt cx="6493933" cy="48704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678" y="1600200"/>
              <a:ext cx="6493933" cy="48704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7594" t="23491" r="9140" b="48207"/>
            <a:stretch/>
          </p:blipFill>
          <p:spPr>
            <a:xfrm>
              <a:off x="4457700" y="1600200"/>
              <a:ext cx="2951722" cy="2744732"/>
            </a:xfrm>
            <a:prstGeom prst="round2SameRect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="" xmlns:p14="http://schemas.microsoft.com/office/powerpoint/2010/main" val="1005244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96225" y="338359"/>
            <a:ext cx="756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b="1" dirty="0" smtClean="0">
                <a:latin typeface="NikoshBAN" pitchFamily="2" charset="0"/>
                <a:cs typeface="NikoshBAN" pitchFamily="2" charset="0"/>
              </a:rPr>
              <a:t>ইন্টারনেট ও আমার পাঠ্য বিষয়গুলো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752601"/>
            <a:ext cx="4727332" cy="2732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0881">
            <a:off x="1079291" y="3352570"/>
            <a:ext cx="3265103" cy="2853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0374">
            <a:off x="1299151" y="1568793"/>
            <a:ext cx="3142501" cy="209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53648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95870"/>
            <a:ext cx="22910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শিখনফল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438400"/>
            <a:ext cx="8686800" cy="218521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bn-IN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শিক্ষায় ইন্টারনেট ব্যবহারের গুরুত্ব বর্ণনা করতে পারবে। </a:t>
            </a:r>
            <a:endParaRPr lang="bn-BD" sz="3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bn-IN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ইন্টারনেটে প্রাপ্ত শিক্ষা বিষয়ক সুবিধাসমূহ ব্যাখ্যা করতে পারবে।  </a:t>
            </a:r>
            <a:endParaRPr lang="bn-BD" sz="3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560562"/>
            <a:ext cx="8381999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শিক্ষার্থীরা... </a:t>
            </a:r>
            <a:endParaRPr lang="en-US" sz="3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9977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11" b="3053"/>
          <a:stretch/>
        </p:blipFill>
        <p:spPr>
          <a:xfrm>
            <a:off x="634383" y="1706041"/>
            <a:ext cx="3509418" cy="2640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13" y="790349"/>
            <a:ext cx="3359184" cy="2236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57200" y="1153167"/>
            <a:ext cx="487679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শিক্ষক হলেন আলোক শিখার মত।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272" y="3064064"/>
            <a:ext cx="4979727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শিক্ষার্থীরা সেই আলোতে আলোকিত হয়। যা শিখতে চায় সেটুকু শিখে নেয়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49" y="3955548"/>
            <a:ext cx="3214048" cy="2410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ight Arrow 8"/>
          <p:cNvSpPr/>
          <p:nvPr/>
        </p:nvSpPr>
        <p:spPr>
          <a:xfrm>
            <a:off x="609601" y="4724400"/>
            <a:ext cx="4329752" cy="157709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শিক্ষক কোন কিছু শেখান না। বরং শিখতে সাহায্য করেন।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2600" y="341476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শিক্ষায় ইন্টারনেট </a:t>
            </a:r>
            <a:r>
              <a:rPr lang="bn-I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ব্যবহারের গুরুত্ব 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6244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7463"/>
            <a:ext cx="9144000" cy="1220337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bn-BD" sz="7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পাঠ পারিচিতি</a:t>
            </a:r>
            <a:endParaRPr lang="en-US" sz="7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বিষয়- তথ্য ও যোগা যোগ প্রযুক্তি</a:t>
            </a:r>
          </a:p>
          <a:p>
            <a:pPr algn="ctr"/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নবম/দশম শ্রেনী</a:t>
            </a:r>
          </a:p>
          <a:p>
            <a:pPr algn="ctr"/>
            <a:endParaRPr lang="bn-BD" sz="4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সময় – ৪৫ মিনিট</a:t>
            </a:r>
            <a:endParaRPr lang="en-US" sz="4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731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0402" y="1886473"/>
            <a:ext cx="4018597" cy="2363519"/>
            <a:chOff x="476325" y="1839874"/>
            <a:chExt cx="4018597" cy="23635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25" y="1839874"/>
              <a:ext cx="4018597" cy="2318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1539923" y="3680173"/>
              <a:ext cx="292429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bn-IN" sz="2800" b="1" dirty="0" smtClean="0">
                  <a:latin typeface="NikoshBAN" pitchFamily="2" charset="0"/>
                  <a:cs typeface="NikoshBAN" pitchFamily="2" charset="0"/>
                </a:rPr>
                <a:t>কম্পিউটার গেমস্‌ </a:t>
              </a:r>
              <a:endParaRPr lang="en-US" sz="28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2" name="Group 14"/>
          <p:cNvGrpSpPr/>
          <p:nvPr/>
        </p:nvGrpSpPr>
        <p:grpSpPr>
          <a:xfrm>
            <a:off x="4598809" y="1875188"/>
            <a:ext cx="4316591" cy="2306744"/>
            <a:chOff x="4581749" y="1852442"/>
            <a:chExt cx="4316591" cy="23067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749" y="1852442"/>
              <a:ext cx="4181866" cy="23067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697940" y="3557771"/>
              <a:ext cx="32004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bn-IN" sz="2800" b="1" dirty="0" smtClean="0">
                  <a:latin typeface="NikoshBAN" pitchFamily="2" charset="0"/>
                  <a:cs typeface="NikoshBAN" pitchFamily="2" charset="0"/>
                </a:rPr>
                <a:t>সামাজিক নেটওয়ার্ক</a:t>
              </a:r>
              <a:endParaRPr lang="en-US" sz="28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345400" y="228600"/>
            <a:ext cx="4472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শিক্ষায় ইন্টারনেট ব্যবহারের </a:t>
            </a:r>
            <a:r>
              <a:rPr lang="bn-IN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গুরুত্ব 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807884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শিক্ষার সাথে ইন্টারনেটের কোন সম্পর্ক আছে কী? 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1698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ইন্টারনেট সংযোগ হলেই ছাত্রছাত্রীরা লেখাপড়ায় ভাল হয়ে যায়?  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3" name="Group 16"/>
          <p:cNvGrpSpPr/>
          <p:nvPr/>
        </p:nvGrpSpPr>
        <p:grpSpPr>
          <a:xfrm>
            <a:off x="1447800" y="4244439"/>
            <a:ext cx="6262621" cy="2123420"/>
            <a:chOff x="1447800" y="4244439"/>
            <a:chExt cx="6262621" cy="2123420"/>
          </a:xfrm>
        </p:grpSpPr>
        <p:grpSp>
          <p:nvGrpSpPr>
            <p:cNvPr id="14" name="Group 11"/>
            <p:cNvGrpSpPr/>
            <p:nvPr/>
          </p:nvGrpSpPr>
          <p:grpSpPr>
            <a:xfrm>
              <a:off x="4820499" y="4244439"/>
              <a:ext cx="2889922" cy="2123420"/>
              <a:chOff x="1148678" y="3896380"/>
              <a:chExt cx="3092621" cy="225432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678" y="3896380"/>
                <a:ext cx="3092621" cy="225432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9540" b="15662"/>
              <a:stretch/>
            </p:blipFill>
            <p:spPr>
              <a:xfrm>
                <a:off x="1434890" y="4419600"/>
                <a:ext cx="989536" cy="84981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6" name="Right Arrow 15"/>
            <p:cNvSpPr/>
            <p:nvPr/>
          </p:nvSpPr>
          <p:spPr>
            <a:xfrm>
              <a:off x="1447800" y="4410958"/>
              <a:ext cx="3623092" cy="1424302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32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কম্পিউটার প্রোগামিং</a:t>
              </a:r>
              <a:endParaRPr lang="en-US" sz="32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718509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3275" y="3162967"/>
            <a:ext cx="41910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বই হারিয়ে গেলে বা নষ্ট হলে তোমরা কী করবে? </a:t>
            </a:r>
            <a:endParaRPr lang="en-US" sz="2800" b="1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53" y="2628590"/>
            <a:ext cx="4885058" cy="27432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6248400" y="1256990"/>
            <a:ext cx="2395116" cy="13716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IN" sz="24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বই </a:t>
            </a:r>
            <a:r>
              <a:rPr lang="bn-IN" sz="2400" b="1" dirty="0">
                <a:latin typeface="NikoshBAN" pitchFamily="2" charset="0"/>
                <a:cs typeface="NikoshBAN" pitchFamily="2" charset="0"/>
              </a:rPr>
              <a:t>ডাউনলোড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5" y="914238"/>
            <a:ext cx="3373094" cy="224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9" t="2327" r="6714"/>
          <a:stretch/>
        </p:blipFill>
        <p:spPr>
          <a:xfrm>
            <a:off x="4016353" y="2645650"/>
            <a:ext cx="4885058" cy="2938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332804"/>
            <a:ext cx="60556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ইন্টারনেটে প্রাপ্ত শিক্ষা বিষয়ক সুবিধাসমূহ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45194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9436 L 0.00243 0.1556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3" y="685800"/>
            <a:ext cx="7628708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21495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368360"/>
            <a:ext cx="5006412" cy="3381375"/>
            <a:chOff x="2080845" y="1571625"/>
            <a:chExt cx="6063029" cy="31527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845" y="1571625"/>
              <a:ext cx="6063029" cy="3152775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4878506" y="1571625"/>
              <a:ext cx="1253822" cy="123905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83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2400" y="3848895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বই হারিয়ে গেলে বাজার থেকে বই কিনবে কী?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1566164" y="838200"/>
            <a:ext cx="2209800" cy="301069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0" y="1295400"/>
            <a:ext cx="2286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ইন্টারনেট থেকে সহজে বই সংগ্রহ করা যায় ।</a:t>
            </a:r>
          </a:p>
          <a:p>
            <a:pPr marL="457200" indent="-457200" algn="ctr">
              <a:buFont typeface="Wingdings" pitchFamily="2" charset="2"/>
              <a:buChar char="ü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ইন্টারনেটে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বিনামূল্যে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বই পাওয়া যায়।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5964" y="5691144"/>
            <a:ext cx="4682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কপিরাইট আইন ভঙ্গ করব না। 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66" y="5161155"/>
            <a:ext cx="1317879" cy="131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14400" y="4372115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বই কিনব না। বরং ডাউনলোড করব। 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79358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2241891542"/>
              </p:ext>
            </p:extLst>
          </p:nvPr>
        </p:nvGraphicFramePr>
        <p:xfrm>
          <a:off x="1447800" y="381000"/>
          <a:ext cx="6553200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01" y="3726123"/>
            <a:ext cx="3810000" cy="2857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sp>
        <p:nvSpPr>
          <p:cNvPr id="6" name="Rounded Rectangular Callout 5"/>
          <p:cNvSpPr/>
          <p:nvPr/>
        </p:nvSpPr>
        <p:spPr>
          <a:xfrm>
            <a:off x="533400" y="381000"/>
            <a:ext cx="7620000" cy="914400"/>
          </a:xfrm>
          <a:prstGeom prst="wedgeRoundRectCallout">
            <a:avLst>
              <a:gd name="adj1" fmla="val -17691"/>
              <a:gd name="adj2" fmla="val 9085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এসব </a:t>
            </a:r>
            <a:r>
              <a:rPr lang="bn-IN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ক্লাবে শুধু শারীরিকভাবে উপস্থিত থেকে অংশগ্রহণ </a:t>
            </a:r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 হত।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4343400" y="3505200"/>
            <a:ext cx="4267200" cy="3078423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ইন্টারনেট ভিত্তিক ক্লাবে শারীরিকভাবে উপস্থিত না থেকেও যেকোন জায়গা থেকে </a:t>
            </a:r>
            <a:r>
              <a:rPr lang="bn-IN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অংশগ্রহণ করা </a:t>
            </a:r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যায়। 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09381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A4407B-A8EB-4A88-AA4A-CFDF3C1D34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1EA4407B-A8EB-4A88-AA4A-CFDF3C1D34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FF2F80-BAC1-4F15-B59D-16AE30862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>
                                            <p:graphicEl>
                                              <a:dgm id="{E3FF2F80-BAC1-4F15-B59D-16AE30862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EF4E21-D313-47D7-AF74-BAD981A50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>
                                            <p:graphicEl>
                                              <a:dgm id="{48EF4E21-D313-47D7-AF74-BAD981A500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239D56-2138-4BD9-8396-C9A3A709D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2">
                                            <p:graphicEl>
                                              <a:dgm id="{85239D56-2138-4BD9-8396-C9A3A709D7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3ADE1-B971-4245-B567-3A13EB33D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">
                                            <p:graphicEl>
                                              <a:dgm id="{4F03ADE1-B971-4245-B567-3A13EB33D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F68124-D956-42D8-9C35-373A6D908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78F68124-D956-42D8-9C35-373A6D908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CBF8C6-56E1-4512-969C-AA8C990AD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">
                                            <p:graphicEl>
                                              <a:dgm id="{8ACBF8C6-56E1-4512-969C-AA8C990AD9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32764" y="1426472"/>
            <a:ext cx="7137779" cy="4027719"/>
          </a:xfrm>
          <a:prstGeom prst="ellipse">
            <a:avLst/>
          </a:prstGeom>
          <a:solidFill>
            <a:srgbClr val="44546A">
              <a:lumMod val="20000"/>
              <a:lumOff val="80000"/>
            </a:srgbClr>
          </a:solidFill>
          <a:ln w="55000" cap="flat" cmpd="thickThin" algn="ctr">
            <a:solidFill>
              <a:srgbClr val="5B9BD5">
                <a:shade val="50000"/>
                <a:tint val="90000"/>
                <a:satMod val="13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n-BD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এই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পাঠটি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শ্রে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ণি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কক্ষে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উপস্থাপনের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সময়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প্রয়োজনীয়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নির্দেশনা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প্রতিটি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স্লাইডের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নিচে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অর্থা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ৎ 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lide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ote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সংযোজন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করা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হয়েছে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আশা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সম্মানিত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শিক্ষকগণ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পাঠটি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উপস্থাপনের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পূর্বে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উল্লেখিত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ote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দেখে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নিবেন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এছাড়াও শিক্ষক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প্রয়োজনবোধে তার নিজস্ব কৌশল প্রয়োগ করতে পারবে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408056"/>
            <a:ext cx="25146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89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519" y="1676400"/>
            <a:ext cx="4673600" cy="4673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00" y="152400"/>
            <a:ext cx="4343400" cy="1295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স্বাগতম</a:t>
            </a:r>
            <a:endParaRPr lang="en-GB" sz="115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86" t="3619" r="-12911" b="24068"/>
          <a:stretch/>
        </p:blipFill>
        <p:spPr>
          <a:xfrm>
            <a:off x="5368119" y="1359848"/>
            <a:ext cx="3283476" cy="2743200"/>
          </a:xfrm>
          <a:prstGeom prst="snip2SameRect">
            <a:avLst>
              <a:gd name="adj1" fmla="val 16667"/>
              <a:gd name="adj2" fmla="val 50000"/>
            </a:avLst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05244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আমার ভবিষ্যৎ ক্যারিয়ার ও আইসিটি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4179232"/>
            <a:ext cx="4566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তোমাদের ভবিষ্যৎ জীবনের সাথে ছবিগুলোর সম্পর্ক কী?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10"/>
          <a:stretch/>
        </p:blipFill>
        <p:spPr>
          <a:xfrm>
            <a:off x="533400" y="1031592"/>
            <a:ext cx="3657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445"/>
          <a:stretch/>
        </p:blipFill>
        <p:spPr>
          <a:xfrm>
            <a:off x="4600433" y="1031592"/>
            <a:ext cx="3657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3624314"/>
            <a:ext cx="3505200" cy="218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5364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95870"/>
            <a:ext cx="22910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শিখনফল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438400"/>
            <a:ext cx="8534400" cy="323165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bn-IN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ক্যারিয়ারে আইসিটির ভূমিকা বর্ণনা করতে পারবে। </a:t>
            </a:r>
            <a:endParaRPr lang="en-US" sz="3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bn-IN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আইসিটি ভিত্তিক ক্যারিয়ারসমূহ চিহ্নিত করতে </a:t>
            </a:r>
            <a:r>
              <a:rPr lang="bn-BD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পারবে।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bn-IN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প্রোগ্রামিংয়ের গুরুত্ব ব্যাখ্যা করতে </a:t>
            </a:r>
            <a:r>
              <a:rPr lang="bn-BD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3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bn-IN" sz="3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“ক্যারিয়ার হিসেবে আইসিটির সম্ভাবনা অনেক উজ্জ্বল।” বিশ্লেষণ করতে পারবে। </a:t>
            </a:r>
            <a:endParaRPr lang="en-US" sz="3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560562"/>
            <a:ext cx="8381999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শিক্ষার্থীরা... </a:t>
            </a:r>
            <a:endParaRPr lang="en-US" sz="3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97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286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ক্যারিয়ারে আইসিটির ভূমিকা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754"/>
          <a:stretch/>
        </p:blipFill>
        <p:spPr>
          <a:xfrm>
            <a:off x="1459533" y="974017"/>
            <a:ext cx="6478706" cy="42981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52700" y="534418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অফিস সফটওয়্যারের ব্যবহার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1596" y="5404318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ইন্টারনেটের ব্যবহার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914400" y="923165"/>
            <a:ext cx="6525175" cy="4342207"/>
            <a:chOff x="-457200" y="304800"/>
            <a:chExt cx="6525175" cy="43422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457200" y="304800"/>
              <a:ext cx="6525175" cy="4342207"/>
            </a:xfrm>
            <a:prstGeom prst="rect">
              <a:avLst/>
            </a:prstGeom>
          </p:spPr>
        </p:pic>
        <p:pic>
          <p:nvPicPr>
            <p:cNvPr id="9" name="Picture 2" descr="E:\Model Content-ICT\3rd Program\Picture-3\111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060" y="535262"/>
              <a:ext cx="4182781" cy="234515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3709423" y="5344180"/>
            <a:ext cx="197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ই-মেইল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9643" y="5364512"/>
            <a:ext cx="2604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সামাজিক যোগাযোগ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987666"/>
            <a:ext cx="6525175" cy="4298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6422" y="974017"/>
            <a:ext cx="6678378" cy="43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50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3" grpId="0"/>
      <p:bldP spid="13" grpId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188"/>
            <a:ext cx="9067800" cy="807243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bn-BD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আমার শিক্ষায় ইন্টারনেট</a:t>
            </a:r>
            <a:endParaRPr lang="en-US" sz="8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7772400" cy="1347787"/>
          </a:xfrm>
        </p:spPr>
        <p:txBody>
          <a:bodyPr>
            <a:noAutofit/>
          </a:bodyPr>
          <a:lstStyle/>
          <a:p>
            <a:pPr algn="ctr"/>
            <a:r>
              <a:rPr lang="bn-BD" sz="9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আজকের পাঠ</a:t>
            </a:r>
            <a:endParaRPr lang="en-US" sz="96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2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031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ক্যারিয়ারের ক্ষেত্রে আইসিটি দক্ষতা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71831"/>
            <a:ext cx="3892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ওয়েব সাইট বিনির্মাণ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8687" y="123950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প্রোগ্রামিং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990600"/>
            <a:ext cx="4446896" cy="2924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09" r="8955" b="5201"/>
          <a:stretch/>
        </p:blipFill>
        <p:spPr>
          <a:xfrm>
            <a:off x="4267200" y="3582770"/>
            <a:ext cx="4476466" cy="29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451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76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আইসিটি ভিত্তিক ক্যারিয়ার সমূহ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784086"/>
            <a:ext cx="3733800" cy="28003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4801" y="373380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কম্পিউটার প্রশিক্ষণ   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4593" y="3124200"/>
            <a:ext cx="4559708" cy="2667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97431" y="5867400"/>
            <a:ext cx="1560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কল সেন্টার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39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990600"/>
            <a:ext cx="4114800" cy="236220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3208020"/>
            <a:ext cx="4038600" cy="26940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3352800"/>
            <a:ext cx="2514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কম্পিউটার সায়েন্স  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6029952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কম্পিউটার ইঞ্জিনিয়ারিং  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32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9" y="609600"/>
            <a:ext cx="4278899" cy="31055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6296" y="3715126"/>
            <a:ext cx="5181600" cy="2590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953000" y="13716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অফিস অটোমেশন সিস্টেম ডিজাইন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748916"/>
            <a:ext cx="315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আর্টিফিশিয়াল ইন্টিলিজেন্স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084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0" y="1099360"/>
            <a:ext cx="3505200" cy="2350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04"/>
          <a:stretch/>
        </p:blipFill>
        <p:spPr>
          <a:xfrm>
            <a:off x="4809414" y="1061830"/>
            <a:ext cx="3508612" cy="23876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66800" y="3564144"/>
            <a:ext cx="323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রোবোটিক ইঞ্জিনিয়ারিং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4470" y="3530025"/>
            <a:ext cx="323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মোবাইল কমিউনিকেশন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746" y="4148919"/>
            <a:ext cx="4091566" cy="2529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944470" y="5029200"/>
            <a:ext cx="323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ডেটা কমিউনিকেশন 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82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92498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প্রোগ্রামিংয়ের গুরুত্ব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1" y="900384"/>
            <a:ext cx="4566602" cy="256871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90600" y="3699820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মোবাইল অ্যাপস তৈরি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5300" y="3276600"/>
            <a:ext cx="4478691" cy="28999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98350" y="6209524"/>
            <a:ext cx="325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ফ্রিল্যান্সিং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82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85800" y="1213145"/>
            <a:ext cx="4543568" cy="3206455"/>
            <a:chOff x="519609" y="973024"/>
            <a:chExt cx="4631533" cy="34107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9609" y="973024"/>
              <a:ext cx="4572000" cy="3410712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685801" y="3124199"/>
              <a:ext cx="4465341" cy="11948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3352800"/>
            <a:ext cx="4539018" cy="24503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Left Arrow 9"/>
          <p:cNvSpPr/>
          <p:nvPr/>
        </p:nvSpPr>
        <p:spPr>
          <a:xfrm>
            <a:off x="5229366" y="3048000"/>
            <a:ext cx="3762233" cy="2922085"/>
          </a:xfrm>
          <a:prstGeom prst="lef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ঘরের বাহির থেকে টিভি, </a:t>
            </a:r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রেফ্রিজারেটর, এয়ারকন্ডিশন </a:t>
            </a:r>
            <a:r>
              <a:rPr lang="bn-IN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ইত্যাদি </a:t>
            </a:r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নিয়ন্ত্রন </a:t>
            </a:r>
            <a:r>
              <a:rPr lang="bn-IN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 যায়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5229366" y="1213145"/>
            <a:ext cx="3914633" cy="1738802"/>
          </a:xfrm>
          <a:prstGeom prst="leftArrow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ইলেকট্রনিক ডিভাইসের মাধ্যমে </a:t>
            </a:r>
            <a:r>
              <a:rPr lang="bn-IN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প্রেসার </a:t>
            </a:r>
            <a:r>
              <a:rPr lang="bn-IN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মাপা যায় 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57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335" y="762000"/>
            <a:ext cx="41910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6592" y="1831271"/>
            <a:ext cx="4213746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1598" y="4599296"/>
            <a:ext cx="77252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মানুষের হাতের নিয়ন্ত্রণে মহাকাশে ছুটে চলছে স্যাটেলাইট। 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11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5240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বর্তমানে বাংলাদেশের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ভালো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প্রোগ্রামাররা গুগল, মাইক্রোসফট, ইনটেল, ফেসবুকের মত বিখ্যাত কোম্পানিগুলোতে কাজ করছে।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526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ফ্রিল্যান্সের কাজের জন্য প্রয়োজন ধৈর্য এবং ইংরেজি ভাষার দক্ষতা।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585" y="2525973"/>
            <a:ext cx="4209299" cy="2279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4128" y="2514600"/>
            <a:ext cx="4209299" cy="2279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5161746"/>
            <a:ext cx="6446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বাংলাদেশ কম্পিউটার কাউন্সিল ও আইটি ফার্মে কাজ করে উজ্জ্বল ক্যারিয়ার গঠন করতে পার।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629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2509" y="473071"/>
            <a:ext cx="8534400" cy="2232563"/>
            <a:chOff x="304800" y="358237"/>
            <a:chExt cx="8534400" cy="223256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04800" y="1981200"/>
              <a:ext cx="8534400" cy="0"/>
            </a:xfrm>
            <a:prstGeom prst="line">
              <a:avLst/>
            </a:prstGeom>
            <a:noFill/>
            <a:ln w="25400" cap="flat" cmpd="sng" algn="ctr">
              <a:solidFill>
                <a:srgbClr val="70AD47">
                  <a:lumMod val="75000"/>
                </a:srgbClr>
              </a:solidFill>
              <a:prstDash val="solid"/>
            </a:ln>
            <a:effectLst/>
          </p:spPr>
        </p:cxnSp>
        <p:grpSp>
          <p:nvGrpSpPr>
            <p:cNvPr id="4" name="Group 5"/>
            <p:cNvGrpSpPr/>
            <p:nvPr/>
          </p:nvGrpSpPr>
          <p:grpSpPr>
            <a:xfrm>
              <a:off x="1676400" y="358237"/>
              <a:ext cx="7135091" cy="2232563"/>
              <a:chOff x="2376711" y="76200"/>
              <a:chExt cx="7969016" cy="262543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780951" y="730233"/>
                <a:ext cx="4564776" cy="977231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bn-BD" sz="4400" b="1" i="0" u="none" strike="noStrike" kern="1100" cap="all" spc="0" normalizeH="0" baseline="0" noProof="0" dirty="0" smtClean="0">
                    <a:ln w="9000" cmpd="sng">
                      <a:solidFill>
                        <a:srgbClr val="FFC000">
                          <a:shade val="50000"/>
                          <a:satMod val="12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C000">
                            <a:shade val="20000"/>
                            <a:satMod val="245000"/>
                          </a:srgbClr>
                        </a:gs>
                        <a:gs pos="43000">
                          <a:srgbClr val="FFC000">
                            <a:satMod val="255000"/>
                          </a:srgbClr>
                        </a:gs>
                        <a:gs pos="48000">
                          <a:srgbClr val="FFC000">
                            <a:shade val="85000"/>
                            <a:satMod val="255000"/>
                          </a:srgbClr>
                        </a:gs>
                        <a:gs pos="100000">
                          <a:srgbClr val="FFC000">
                            <a:shade val="20000"/>
                            <a:satMod val="245000"/>
                          </a:srgb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uLnTx/>
                    <a:uFillTx/>
                    <a:latin typeface="SolaimanLipi" pitchFamily="65" charset="0"/>
                    <a:ea typeface="NikoshBAN" pitchFamily="2" charset="0"/>
                    <a:cs typeface="SolaimanLipi" pitchFamily="65" charset="0"/>
                    <a:sym typeface="Wingdings"/>
                  </a:rPr>
                  <a:t></a:t>
                </a:r>
                <a:r>
                  <a:rPr kumimoji="0" lang="bn-BD" sz="4800" b="1" i="0" u="none" strike="noStrike" kern="0" cap="none" spc="0" normalizeH="0" baseline="0" noProof="0" dirty="0" smtClean="0">
                    <a:ln w="1905"/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NikoshBAN" pitchFamily="2" charset="0"/>
                    <a:cs typeface="NikoshBAN" pitchFamily="2" charset="0"/>
                  </a:rPr>
                  <a:t>দল</a:t>
                </a:r>
                <a:r>
                  <a:rPr lang="en-US" sz="4800" kern="0" dirty="0" err="1" smtClean="0">
                    <a:ln w="1905"/>
                    <a:solidFill>
                      <a:srgbClr val="FF0000"/>
                    </a:solidFill>
                    <a:latin typeface="NikoshBAN" pitchFamily="2" charset="0"/>
                    <a:cs typeface="NikoshBAN" pitchFamily="2" charset="0"/>
                  </a:rPr>
                  <a:t>গত</a:t>
                </a:r>
                <a:r>
                  <a:rPr lang="en-US" sz="4800" kern="0" dirty="0" smtClean="0">
                    <a:ln w="1905"/>
                    <a:solidFill>
                      <a:srgbClr val="FF000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bn-BD" sz="4800" b="1" i="0" u="none" strike="noStrike" kern="0" cap="none" spc="0" normalizeH="0" baseline="0" noProof="0" dirty="0" smtClean="0">
                    <a:ln w="1905"/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NikoshBAN" pitchFamily="2" charset="0"/>
                    <a:cs typeface="NikoshBAN" pitchFamily="2" charset="0"/>
                  </a:rPr>
                  <a:t>কাজ</a:t>
                </a:r>
                <a:r>
                  <a:rPr kumimoji="0" lang="en-US" sz="4800" b="1" i="0" u="none" strike="noStrike" kern="0" cap="none" spc="0" normalizeH="0" baseline="0" noProof="0" dirty="0" smtClean="0">
                    <a:ln w="1905"/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bn-BD" sz="4800" b="1" i="0" u="none" strike="noStrike" kern="0" cap="none" spc="0" normalizeH="0" baseline="0" noProof="0" dirty="0" smtClean="0">
                    <a:ln w="1905"/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endParaRPr kumimoji="0" lang="en-US" sz="4800" b="1" i="0" u="none" strike="noStrike" kern="0" cap="none" spc="0" normalizeH="0" baseline="0" noProof="0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NikoshBAN" pitchFamily="2" charset="0"/>
                  <a:cs typeface="NikoshBAN" pitchFamily="2" charset="0"/>
                </a:endParaRPr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6711" y="76200"/>
                <a:ext cx="3124200" cy="2625437"/>
              </a:xfrm>
              <a:prstGeom prst="ellipse">
                <a:avLst/>
              </a:prstGeom>
              <a:ln w="31750">
                <a:solidFill>
                  <a:sysClr val="windowText" lastClr="000000"/>
                </a:solidFill>
                <a:miter lim="800000"/>
                <a:headEnd/>
                <a:tailEnd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Oval 8"/>
              <p:cNvSpPr/>
              <p:nvPr/>
            </p:nvSpPr>
            <p:spPr>
              <a:xfrm>
                <a:off x="2376711" y="76200"/>
                <a:ext cx="3124200" cy="2625437"/>
              </a:xfrm>
              <a:prstGeom prst="ellipse">
                <a:avLst/>
              </a:prstGeom>
              <a:noFill/>
              <a:ln w="44450" cap="flat" cmpd="thickThin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09601" y="3105835"/>
            <a:ext cx="8257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“ক্যারিয়ার </a:t>
            </a:r>
            <a:r>
              <a:rPr lang="bn-IN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হিসেবে আইসিটির সম্ভাবনা অনেক উজ্জ্বল।” </a:t>
            </a:r>
            <a:r>
              <a:rPr lang="bn-IN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উক্তিটি বিশ্লেষণ কর। 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846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134143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ছবিগুলো লক্ষ্য কর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520536"/>
            <a:ext cx="9178636" cy="4118264"/>
            <a:chOff x="0" y="1520536"/>
            <a:chExt cx="9178636" cy="41182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20536"/>
              <a:ext cx="2971800" cy="2819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1676400"/>
              <a:ext cx="3348038" cy="26635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814078"/>
              <a:ext cx="2743200" cy="2525857"/>
            </a:xfrm>
            <a:prstGeom prst="rect">
              <a:avLst/>
            </a:prstGeom>
          </p:spPr>
        </p:pic>
        <p:sp>
          <p:nvSpPr>
            <p:cNvPr id="6" name="Flowchart: Terminator 5"/>
            <p:cNvSpPr/>
            <p:nvPr/>
          </p:nvSpPr>
          <p:spPr>
            <a:xfrm>
              <a:off x="0" y="4572000"/>
              <a:ext cx="2895600" cy="1066800"/>
            </a:xfrm>
            <a:prstGeom prst="flowChartTerminator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000" dirty="0" smtClean="0">
                  <a:latin typeface="NikoshBAN" pitchFamily="2" charset="0"/>
                  <a:cs typeface="NikoshBAN" pitchFamily="2" charset="0"/>
                </a:rPr>
                <a:t>ল্যাপটপ</a:t>
              </a:r>
              <a:endParaRPr lang="en-US" sz="40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3142601" y="4572000"/>
              <a:ext cx="2895600" cy="1066800"/>
            </a:xfrm>
            <a:prstGeom prst="flowChartTerminator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000" dirty="0" smtClean="0">
                  <a:latin typeface="NikoshBAN" pitchFamily="2" charset="0"/>
                  <a:cs typeface="NikoshBAN" pitchFamily="2" charset="0"/>
                </a:rPr>
                <a:t>মডেম</a:t>
              </a:r>
              <a:endParaRPr lang="en-US" sz="40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6283036" y="4572000"/>
              <a:ext cx="2895600" cy="1066800"/>
            </a:xfrm>
            <a:prstGeom prst="flowChartTerminator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000" dirty="0" smtClean="0">
                  <a:latin typeface="NikoshBAN" pitchFamily="2" charset="0"/>
                  <a:cs typeface="NikoshBAN" pitchFamily="2" charset="0"/>
                </a:rPr>
                <a:t>সিম কাট</a:t>
              </a:r>
              <a:endParaRPr lang="en-US" sz="40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33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4844" y="1369382"/>
            <a:ext cx="3633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বাড়ির কাজ 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429429"/>
            <a:ext cx="3621245" cy="2710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381000" y="3505200"/>
            <a:ext cx="8001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তুমি কী মনে কর </a:t>
            </a:r>
            <a:r>
              <a:rPr lang="bn-BD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তোমার </a:t>
            </a:r>
            <a:r>
              <a:rPr lang="bn-IN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ভবিষ্যৎ ক্যারিয়ার উন্নয়নের জন্য আইসিটি শিক্ষা আবশ্যক এবং কেন? ব্যাখ্যা কর। 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30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143000" y="4933528"/>
            <a:ext cx="7467600" cy="154347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n-BD" sz="9600" b="1" kern="10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9600" b="1" kern="10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534" y="685800"/>
            <a:ext cx="5905500" cy="4429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05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6829" y="540603"/>
            <a:ext cx="4165971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4800" b="1" dirty="0">
                <a:ea typeface="Calibri"/>
                <a:cs typeface="NikoshBAN"/>
              </a:rPr>
              <a:t>জোড়ায় কাজ </a:t>
            </a:r>
            <a:endParaRPr lang="en-US" sz="4800" b="1" dirty="0">
              <a:ea typeface="Calibri"/>
              <a:cs typeface="Vrind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058650"/>
            <a:ext cx="830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latin typeface="NikoshBAN" pitchFamily="2" charset="0"/>
                <a:cs typeface="NikoshBAN" pitchFamily="2" charset="0"/>
              </a:rPr>
              <a:t>ইন্টারনেট কীভাবে তোমাদের </a:t>
            </a:r>
            <a:r>
              <a:rPr lang="bn-IN" sz="4400" b="1" dirty="0">
                <a:latin typeface="NikoshBAN" pitchFamily="2" charset="0"/>
                <a:cs typeface="NikoshBAN" pitchFamily="2" charset="0"/>
              </a:rPr>
              <a:t>লেখাপড়ার কাজে </a:t>
            </a:r>
            <a:r>
              <a:rPr lang="bn-IN" sz="4400" b="1" dirty="0" smtClean="0">
                <a:latin typeface="NikoshBAN" pitchFamily="2" charset="0"/>
                <a:cs typeface="NikoshBAN" pitchFamily="2" charset="0"/>
              </a:rPr>
              <a:t>সাহায্য করতে পারে তার ৫টি দিক আলোচনা করে লিখ। 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043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0" y="0"/>
            <a:ext cx="17924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মূল্যায়ন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690" y="762000"/>
            <a:ext cx="845371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1</a:t>
            </a:r>
            <a:r>
              <a:rPr lang="bn-BD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.  </a:t>
            </a:r>
            <a:r>
              <a:rPr lang="bn-I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কিসের মাধ্যমে একটি নতুন জগৎ উন্মোচিত হয়েছে? </a:t>
            </a:r>
            <a:endParaRPr lang="bn-BD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NikoshBAN"/>
            </a:endParaRPr>
          </a:p>
          <a:p>
            <a:endParaRPr lang="bn-IN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NikoshBAN"/>
            </a:endParaRPr>
          </a:p>
          <a:p>
            <a:endParaRPr lang="bn-IN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NikoshBAN"/>
            </a:endParaRPr>
          </a:p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২</a:t>
            </a:r>
            <a:r>
              <a:rPr lang="bn-B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. </a:t>
            </a:r>
            <a:r>
              <a:rPr lang="bn-I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বিনামূল্যে </a:t>
            </a:r>
            <a:r>
              <a:rPr lang="bn-I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পাঠ্যবইগুলো কোথায় </a:t>
            </a:r>
            <a:r>
              <a:rPr lang="bn-I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পাওয়া যায়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?</a:t>
            </a:r>
          </a:p>
          <a:p>
            <a:endParaRPr lang="bn-I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NikoshBAN"/>
            </a:endParaRPr>
          </a:p>
          <a:p>
            <a:endParaRPr lang="bn-IN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NikoshBAN"/>
            </a:endParaRPr>
          </a:p>
          <a:p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৩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. 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নিচের কোনটি সামাজিক যোগাযোগের ওয়েবসাইট নয়?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  <a:p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		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		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7296" y="1371600"/>
            <a:ext cx="4495800" cy="60960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ক</a:t>
            </a:r>
            <a:r>
              <a:rPr lang="en-US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. </a:t>
            </a:r>
            <a:r>
              <a:rPr lang="bn-IN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কম্পিউটার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905000"/>
            <a:ext cx="2561681" cy="56647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গ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. </a:t>
            </a:r>
            <a:r>
              <a:rPr lang="bn-IN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ইন্টারনেট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2400" y="1371600"/>
            <a:ext cx="4495800" cy="68580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/>
            <a:r>
              <a:rPr lang="bn-BD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খ</a:t>
            </a:r>
            <a:r>
              <a:rPr lang="en-US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.</a:t>
            </a:r>
            <a:r>
              <a:rPr lang="bn-BD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 </a:t>
            </a:r>
            <a:r>
              <a:rPr lang="bn-I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 </a:t>
            </a:r>
            <a:r>
              <a:rPr lang="bn-I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অপারেটিং </a:t>
            </a:r>
            <a:r>
              <a:rPr lang="bn-IN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সিস্টেম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" y="2971800"/>
            <a:ext cx="3314700" cy="609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ক</a:t>
            </a:r>
            <a:r>
              <a:rPr lang="bn-BD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. </a:t>
            </a:r>
            <a:r>
              <a:rPr lang="bn-IN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 কলেজে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81000" y="3505200"/>
            <a:ext cx="3713330" cy="60960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গ</a:t>
            </a:r>
            <a:r>
              <a:rPr lang="bn-BD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. </a:t>
            </a:r>
            <a:r>
              <a:rPr lang="bn-BD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ইন্টারনেটে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3810000" y="3048000"/>
            <a:ext cx="2919845" cy="60960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খ</a:t>
            </a:r>
            <a:r>
              <a:rPr lang="bn-BD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. </a:t>
            </a:r>
            <a:r>
              <a:rPr lang="bn-IN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লাইব্রেরিতে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038600" y="3429000"/>
            <a:ext cx="2819400" cy="609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  ঘ</a:t>
            </a:r>
            <a:r>
              <a:rPr lang="bn-BD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. </a:t>
            </a:r>
            <a:r>
              <a:rPr lang="bn-IN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অনলাইন শপে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4143919" y="1905000"/>
            <a:ext cx="2561681" cy="56647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ঘ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. </a:t>
            </a:r>
            <a:r>
              <a:rPr lang="bn-IN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নেটওয়ার্ক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52900" y="4648200"/>
            <a:ext cx="2400300" cy="609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খ</a:t>
            </a:r>
            <a:r>
              <a:rPr lang="bn-BD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.</a:t>
            </a:r>
            <a:r>
              <a:rPr lang="bn-I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 টুইটার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00100" y="4668671"/>
            <a:ext cx="2400300" cy="609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ক. </a:t>
            </a:r>
            <a:r>
              <a:rPr lang="bn-I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ফেসবুক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81000" y="5308979"/>
            <a:ext cx="3713330" cy="60960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গ. </a:t>
            </a:r>
            <a:r>
              <a:rPr lang="bn-BD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 </a:t>
            </a:r>
            <a:r>
              <a:rPr lang="bn-I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গুগল প্লাস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429000" y="5308979"/>
            <a:ext cx="3713330" cy="60960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গ. </a:t>
            </a:r>
            <a:r>
              <a:rPr lang="bn-IN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ইয়াহু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143000" y="1524000"/>
            <a:ext cx="4572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143000" y="1984044"/>
            <a:ext cx="457200" cy="381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143000" y="3626893"/>
            <a:ext cx="457200" cy="381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640778" y="5451712"/>
            <a:ext cx="457200" cy="381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420737" y="1524000"/>
            <a:ext cx="4572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420737" y="1997735"/>
            <a:ext cx="4572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157187" y="3124200"/>
            <a:ext cx="4572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419600" y="3276600"/>
            <a:ext cx="4572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1157187" y="4782971"/>
            <a:ext cx="4572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157187" y="5423279"/>
            <a:ext cx="4572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593550" y="4782971"/>
            <a:ext cx="4572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98208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8706" y="540603"/>
            <a:ext cx="26548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বাড়ির কাজ 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70746"/>
            <a:ext cx="87907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দৃষ্টিপ্রতিবন্ধিরা কীভাবে ডিজিটাল কনটেন্ট ব্যবহার করে উপকৃত হতে পারে? ইন্টারনেটের সহায়তা নিয়ে এ বিষয়ে ৫০০ শব্দের মধ্যে একটি প্রতিবেদন লিখে আনবে।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797192" cy="167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7302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914400" y="533400"/>
            <a:ext cx="7086600" cy="11430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জোড়ায় কাজ</a:t>
            </a:r>
          </a:p>
          <a:p>
            <a:pPr algn="ctr"/>
            <a:endParaRPr lang="en-US" dirty="0"/>
          </a:p>
        </p:txBody>
      </p:sp>
      <p:sp>
        <p:nvSpPr>
          <p:cNvPr id="3" name="Flowchart: Terminator 2"/>
          <p:cNvSpPr/>
          <p:nvPr/>
        </p:nvSpPr>
        <p:spPr>
          <a:xfrm>
            <a:off x="152400" y="2743200"/>
            <a:ext cx="8991600" cy="11430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ইন্টারনেটে ব্যবহিত কয়েকটি ডিভাইসের বিবরণ দাও?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038600"/>
            <a:ext cx="2857500" cy="2590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2643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533400" y="152400"/>
            <a:ext cx="7620000" cy="1828800"/>
          </a:xfrm>
          <a:prstGeom prst="wav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6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09800"/>
            <a:ext cx="7924800" cy="2819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ই – বুক কি বুঝিয়ে বল </a:t>
            </a:r>
            <a:r>
              <a:rPr lang="bn-IN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6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601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Down Ribbon 1"/>
          <p:cNvSpPr/>
          <p:nvPr/>
        </p:nvSpPr>
        <p:spPr>
          <a:xfrm>
            <a:off x="76200" y="228600"/>
            <a:ext cx="8915400" cy="1219200"/>
          </a:xfrm>
          <a:prstGeom prst="ellipseRibb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ikoshBAN" pitchFamily="2" charset="0"/>
                <a:cs typeface="NikoshBAN" pitchFamily="2" charset="0"/>
              </a:rPr>
              <a:t>মূল্যায়</a:t>
            </a:r>
            <a:r>
              <a:rPr lang="bn-IN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ikoshBAN" pitchFamily="2" charset="0"/>
                <a:cs typeface="NikoshBAN" pitchFamily="2" charset="0"/>
              </a:rPr>
              <a:t>ন</a:t>
            </a:r>
            <a:endParaRPr lang="en-US" sz="7200" dirty="0">
              <a:solidFill>
                <a:schemeClr val="tx1">
                  <a:lumMod val="75000"/>
                  <a:lumOff val="2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2664210460"/>
              </p:ext>
            </p:extLst>
          </p:nvPr>
        </p:nvGraphicFramePr>
        <p:xfrm>
          <a:off x="1524000" y="1397000"/>
          <a:ext cx="6324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2720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620483-BC15-4546-8267-69DAD4EF8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12620483-BC15-4546-8267-69DAD4EF8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915C40-3738-4E76-8867-B67D3DA2C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30915C40-3738-4E76-8867-B67D3DA2CB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BEB094-3AAB-4665-8433-CDAE3BF5B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36BEB094-3AAB-4665-8433-CDAE3BF5B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Sub>
          <a:bldDgm bld="lvl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425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>
            <a:noAutofit/>
          </a:bodyPr>
          <a:lstStyle/>
          <a:p>
            <a:r>
              <a:rPr lang="bn-BD" sz="60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শিক্ষায় ইন্টারনেটের বিবরণ দাও ?</a:t>
            </a:r>
            <a:endParaRPr lang="en-US" sz="60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-990600" y="-91440"/>
            <a:ext cx="11734800" cy="13716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বাড়ীর কাজ</a:t>
            </a:r>
            <a:endParaRPr lang="en-US" sz="8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66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241"/>
            <a:ext cx="9067800" cy="6827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133600"/>
            <a:ext cx="8229600" cy="1143000"/>
          </a:xfrm>
        </p:spPr>
        <p:txBody>
          <a:bodyPr>
            <a:noAutofit/>
          </a:bodyPr>
          <a:lstStyle/>
          <a:p>
            <a:r>
              <a:rPr lang="bn-BD" sz="13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আল্লাহ হাফেজ</a:t>
            </a:r>
            <a:endParaRPr lang="en-US" sz="138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485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883525" cy="14478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2" name="Rectangle 1"/>
          <p:cNvSpPr/>
          <p:nvPr/>
        </p:nvSpPr>
        <p:spPr>
          <a:xfrm>
            <a:off x="228600" y="1905000"/>
            <a:ext cx="8839200" cy="3733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	</a:t>
            </a:r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ইন্টারনেট হল পৃথিবীজুড়ে ছড়ানো  অসংখ্য নেটওয়াকের সমন্বয় একটি নেটওয়াক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93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831272" y="34636"/>
            <a:ext cx="7391400" cy="838200"/>
          </a:xfrm>
          <a:prstGeom prst="flowChartTermina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শিখন ফল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0" y="990600"/>
            <a:ext cx="7391400" cy="838200"/>
          </a:xfrm>
          <a:prstGeom prst="flowChartTermina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1235183570"/>
              </p:ext>
            </p:extLst>
          </p:nvPr>
        </p:nvGraphicFramePr>
        <p:xfrm>
          <a:off x="304800" y="2057400"/>
          <a:ext cx="8458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6036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EFB376-53FF-43BE-9A5A-F6EAEFD6E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EFB376-53FF-43BE-9A5A-F6EAEFD6E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EFB376-53FF-43BE-9A5A-F6EAEFD6E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EFB376-53FF-43BE-9A5A-F6EAEFD6E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6CEFB376-53FF-43BE-9A5A-F6EAEFD6E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EFB376-53FF-43BE-9A5A-F6EAEFD6E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EFB376-53FF-43BE-9A5A-F6EAEFD6E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EFB376-53FF-43BE-9A5A-F6EAEFD6E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EFB376-53FF-43BE-9A5A-F6EAEFD6EF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B38920-C4FF-4ACC-9A32-A36E67CA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B38920-C4FF-4ACC-9A32-A36E67CA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B38920-C4FF-4ACC-9A32-A36E67CA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B38920-C4FF-4ACC-9A32-A36E67CA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56B38920-C4FF-4ACC-9A32-A36E67CA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B38920-C4FF-4ACC-9A32-A36E67CA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B38920-C4FF-4ACC-9A32-A36E67CA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B38920-C4FF-4ACC-9A32-A36E67CA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B38920-C4FF-4ACC-9A32-A36E67CAE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B92ACA-0144-4193-ADC2-769D3666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B92ACA-0144-4193-ADC2-769D3666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B92ACA-0144-4193-ADC2-769D3666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B92ACA-0144-4193-ADC2-769D3666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dgm id="{B2B92ACA-0144-4193-ADC2-769D3666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B92ACA-0144-4193-ADC2-769D3666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B92ACA-0144-4193-ADC2-769D3666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B92ACA-0144-4193-ADC2-769D3666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B92ACA-0144-4193-ADC2-769D3666D9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E3F34A-4293-4E59-A095-9F544A09E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E3F34A-4293-4E59-A095-9F544A09E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E3F34A-4293-4E59-A095-9F544A09E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E3F34A-4293-4E59-A095-9F544A09E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graphicEl>
                                              <a:dgm id="{60E3F34A-4293-4E59-A095-9F544A09E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E3F34A-4293-4E59-A095-9F544A09E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E3F34A-4293-4E59-A095-9F544A09E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E3F34A-4293-4E59-A095-9F544A09E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E3F34A-4293-4E59-A095-9F544A09E2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45CABE-6299-4C4C-93FF-7F6EB0CDE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45CABE-6299-4C4C-93FF-7F6EB0CDE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45CABE-6299-4C4C-93FF-7F6EB0CDE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45CABE-6299-4C4C-93FF-7F6EB0CDE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graphicEl>
                                              <a:dgm id="{5F45CABE-6299-4C4C-93FF-7F6EB0CDE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45CABE-6299-4C4C-93FF-7F6EB0CDE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45CABE-6299-4C4C-93FF-7F6EB0CDE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45CABE-6299-4C4C-93FF-7F6EB0CDE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45CABE-6299-4C4C-93FF-7F6EB0CDEF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708" cy="6870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4657320" cy="1143000"/>
          </a:xfrm>
        </p:spPr>
        <p:txBody>
          <a:bodyPr>
            <a:normAutofit fontScale="90000"/>
          </a:bodyPr>
          <a:lstStyle/>
          <a:p>
            <a:r>
              <a:rPr lang="en-AU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ইন্টারনেট কাকে বলে?</a:t>
            </a:r>
            <a:r>
              <a:rPr lang="en-AU" dirty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630" y="2637452"/>
            <a:ext cx="7878170" cy="284895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AU" sz="3200" b="1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পৃথিবীর </a:t>
            </a:r>
            <a:r>
              <a:rPr lang="en-US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200" b="1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লক্ষ</a:t>
            </a:r>
            <a:r>
              <a:rPr lang="en-AU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AU" sz="3200" b="1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কম্পিউটার একটির সঙ্গে আরেকটি জুড়ে </a:t>
            </a:r>
            <a:r>
              <a:rPr lang="en-US" sz="3200" b="1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দেয়ার ফলে </a:t>
            </a:r>
            <a:r>
              <a:rPr lang="en-US" sz="3200" b="1" dirty="0">
                <a:solidFill>
                  <a:srgbClr val="00B0F0"/>
                </a:solidFill>
                <a:latin typeface="NikoshBAN"/>
                <a:cs typeface="NikoshBAN" pitchFamily="2" charset="0"/>
              </a:rPr>
              <a:t>পৃথিবীব্যাপী</a:t>
            </a:r>
            <a:r>
              <a:rPr lang="en-US" sz="3200" b="1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AU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কম্পিউটারগুলোর মধ্যে জালের মতো  বিস্তৃত </a:t>
            </a:r>
            <a:r>
              <a:rPr lang="en-US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যে</a:t>
            </a:r>
            <a:r>
              <a:rPr lang="en-AU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নেটওয়ার্ক </a:t>
            </a:r>
            <a:r>
              <a:rPr lang="en-US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তৈরী </a:t>
            </a:r>
            <a:r>
              <a:rPr lang="en-AU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হয় তাকে ইন্টারনেট</a:t>
            </a:r>
            <a:r>
              <a:rPr lang="en-AU" sz="3200" b="1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 </a:t>
            </a:r>
            <a:r>
              <a:rPr lang="en-AU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বলে। এটি </a:t>
            </a:r>
            <a:r>
              <a:rPr lang="en-AU" sz="3200" b="1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ব্যবহার </a:t>
            </a:r>
            <a:r>
              <a:rPr lang="en-AU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করে </a:t>
            </a:r>
            <a:r>
              <a:rPr lang="en-US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পৃথিবীব্যাপী সব ধরনের</a:t>
            </a:r>
            <a:r>
              <a:rPr lang="en-AU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AU" sz="3200" b="1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তথ্য আদান-প্রদান </a:t>
            </a:r>
            <a:r>
              <a:rPr lang="en-AU" sz="32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করা যায়।</a:t>
            </a:r>
            <a:endParaRPr lang="en-AU" sz="3200" b="1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705" y="1670798"/>
            <a:ext cx="37604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A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74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429000"/>
            <a:ext cx="945107" cy="5833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A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যেমনঃ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20320" y="1261258"/>
            <a:ext cx="2222880" cy="622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উত্তরঃ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20320" y="1883384"/>
            <a:ext cx="8229600" cy="1446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AU" sz="2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সুনির্দিষ্ট তথ্যসমৃদ্ধ ইলেক্ট্রনিক পেজ বা বই যা ইন্টারনেট ব্যবহার করে মনিটরে দেখা যায় এবং প্রয়োজনীয় তথ্য গ্রহণ ও প্রেরণ করা যায়, তাকে ওয়েবসাইট বলে। এটি ব্যবহার করতে ওয়েবসাইট এর সুনির্দিষ্ট ঠিকানা প্রয়োজন হয়</a:t>
            </a:r>
            <a:r>
              <a:rPr lang="en-AU" sz="24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AU" sz="2400" b="1" dirty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20321" y="3745153"/>
            <a:ext cx="3113396" cy="6357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hlinkClick r:id="rId2"/>
              </a:rPr>
              <a:t>www.ebook.gov.bd</a:t>
            </a:r>
            <a:endParaRPr lang="en-AU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304450" y="3660955"/>
            <a:ext cx="2366182" cy="6357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rgbClr val="0000FF"/>
                </a:solidFill>
              </a:rPr>
              <a:t>www.nctb.gov.bd</a:t>
            </a:r>
            <a:endParaRPr lang="en-AU" u="sng" dirty="0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0" y="4329746"/>
            <a:ext cx="2587513" cy="2043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447" y="4266187"/>
            <a:ext cx="1934953" cy="22574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79" y="4266186"/>
            <a:ext cx="2678241" cy="2295934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5774835" y="3745154"/>
            <a:ext cx="2946080" cy="521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বহুল ব্যবহৃত কিছু ওয়েবসাইট</a:t>
            </a:r>
            <a:endParaRPr lang="en-AU" sz="24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447" y="343699"/>
            <a:ext cx="6728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A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ওয়েবসাইট </a:t>
            </a:r>
            <a:r>
              <a:rPr lang="en-A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 কাকে বলে</a:t>
            </a:r>
            <a:r>
              <a:rPr lang="en-A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A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02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6" grpId="0"/>
      <p:bldP spid="17" grpId="0"/>
      <p:bldP spid="2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49" y="3937175"/>
            <a:ext cx="1788254" cy="1785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9" y="3773482"/>
            <a:ext cx="1482706" cy="1976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95" y="3916591"/>
            <a:ext cx="1410168" cy="1774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71" y="3776668"/>
            <a:ext cx="2512814" cy="20688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6739" y="136466"/>
            <a:ext cx="666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ওয়েব ব্রাউজার</a:t>
            </a:r>
            <a:endParaRPr lang="en-A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739" y="1269230"/>
            <a:ext cx="74619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ওয়েব ব্রাউজার হল ইন্টারনেট থেকে ওয়েবসাইট খোলার সফটওয়্যার। এই সফটওয়্যারের সাহায্যে বিভিন্ন ওয়েবসাইটে</a:t>
            </a:r>
            <a:r>
              <a:rPr lang="en-U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ঘুরে বেড়ানো যায়। </a:t>
            </a:r>
            <a:r>
              <a:rPr lang="en-U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বিভিন্ন ওয়েবসাইটে ঘুরে </a:t>
            </a: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বেড়ানোকে ব্রাউজিং বলা হয়।</a:t>
            </a:r>
            <a:endParaRPr lang="en-A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184" y="5906979"/>
            <a:ext cx="1978590" cy="707886"/>
          </a:xfrm>
          <a:prstGeom prst="rect">
            <a:avLst/>
          </a:prstGeom>
          <a:solidFill>
            <a:srgbClr val="FCD826"/>
          </a:solidFill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Inernet Explorer</a:t>
            </a:r>
            <a:endParaRPr lang="en-AU" sz="2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4317" y="5868307"/>
            <a:ext cx="1468518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Mozila Firefox</a:t>
            </a:r>
            <a:endParaRPr lang="en-A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5585" y="5859204"/>
            <a:ext cx="109307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Sa</a:t>
            </a:r>
            <a:r>
              <a:rPr lang="en-US" sz="2400" b="1" dirty="0" smtClean="0">
                <a:solidFill>
                  <a:srgbClr val="C00000"/>
                </a:solidFill>
              </a:rPr>
              <a:t>fari</a:t>
            </a:r>
            <a:endParaRPr lang="en-AU" sz="16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51512" y="5915387"/>
            <a:ext cx="1692123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Goo</a:t>
            </a:r>
            <a:r>
              <a:rPr lang="en-US" b="1" cap="none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gle</a:t>
            </a:r>
            <a:r>
              <a:rPr lang="en-US" b="1" cap="none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b="1" cap="none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Chrome</a:t>
            </a:r>
            <a:endParaRPr lang="en-AU" b="1" cap="none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62000" y="3144760"/>
            <a:ext cx="1112520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এখন আমি তোমাদেরকে পৃথিবীর সবচেয়ে জনপ্রিয়</a:t>
            </a:r>
            <a:r>
              <a:rPr lang="en-US" sz="24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ওয়েব </a:t>
            </a:r>
            <a:r>
              <a:rPr lang="en-US" sz="24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ব্রাউজার এর</a:t>
            </a:r>
            <a:r>
              <a:rPr lang="en-US" sz="24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লোগো চিত্র দেখাব-</a:t>
            </a:r>
            <a:endParaRPr lang="en-AU" sz="28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37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4" grpId="0" animBg="1"/>
      <p:bldP spid="15" grpId="0" animBg="1"/>
      <p:bldP spid="2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982</Words>
  <Application>Microsoft Office PowerPoint</Application>
  <PresentationFormat>On-screen Show (4:3)</PresentationFormat>
  <Paragraphs>190</Paragraphs>
  <Slides>49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NikoshBAN</vt:lpstr>
      <vt:lpstr>Calibri</vt:lpstr>
      <vt:lpstr>Nikosh</vt:lpstr>
      <vt:lpstr>Vrinda</vt:lpstr>
      <vt:lpstr>Wingdings</vt:lpstr>
      <vt:lpstr>SolaimanLipi</vt:lpstr>
      <vt:lpstr>Office Theme</vt:lpstr>
      <vt:lpstr>Slide 1</vt:lpstr>
      <vt:lpstr>পাঠ পারিচিতি</vt:lpstr>
      <vt:lpstr>আমার শিক্ষায় ইন্টারনেট</vt:lpstr>
      <vt:lpstr>ছবিগুলো লক্ষ্য কর </vt:lpstr>
      <vt:lpstr>Slide 5</vt:lpstr>
      <vt:lpstr>Slide 6</vt:lpstr>
      <vt:lpstr>ইন্টারনেট কাকে বলে? 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শিক্ষায় ইন্টারনেটের বিবরণ দাও ?</vt:lpstr>
      <vt:lpstr>আল্লাহ হাফেজ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বিছমিল্লাহীর রাহমানির রাহীম</dc:title>
  <dc:creator>DOEL</dc:creator>
  <cp:lastModifiedBy>MOSHA</cp:lastModifiedBy>
  <cp:revision>73</cp:revision>
  <dcterms:created xsi:type="dcterms:W3CDTF">2006-08-16T00:00:00Z</dcterms:created>
  <dcterms:modified xsi:type="dcterms:W3CDTF">2016-12-25T04:31:16Z</dcterms:modified>
</cp:coreProperties>
</file>